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97" r:id="rId1"/>
  </p:sldMasterIdLst>
  <p:notesMasterIdLst>
    <p:notesMasterId r:id="rId25"/>
  </p:notesMasterIdLst>
  <p:sldIdLst>
    <p:sldId id="326" r:id="rId2"/>
    <p:sldId id="258" r:id="rId3"/>
    <p:sldId id="259" r:id="rId4"/>
    <p:sldId id="266" r:id="rId5"/>
    <p:sldId id="268" r:id="rId6"/>
    <p:sldId id="270" r:id="rId7"/>
    <p:sldId id="265" r:id="rId8"/>
    <p:sldId id="261" r:id="rId9"/>
    <p:sldId id="267" r:id="rId10"/>
    <p:sldId id="262" r:id="rId11"/>
    <p:sldId id="271" r:id="rId12"/>
    <p:sldId id="272" r:id="rId13"/>
    <p:sldId id="279" r:id="rId14"/>
    <p:sldId id="287" r:id="rId15"/>
    <p:sldId id="294" r:id="rId16"/>
    <p:sldId id="302" r:id="rId17"/>
    <p:sldId id="305" r:id="rId18"/>
    <p:sldId id="324" r:id="rId19"/>
    <p:sldId id="313" r:id="rId20"/>
    <p:sldId id="316" r:id="rId21"/>
    <p:sldId id="321" r:id="rId22"/>
    <p:sldId id="327" r:id="rId23"/>
    <p:sldId id="325"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7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58" autoAdjust="0"/>
    <p:restoredTop sz="94694" autoAdjust="0"/>
  </p:normalViewPr>
  <p:slideViewPr>
    <p:cSldViewPr>
      <p:cViewPr varScale="1">
        <p:scale>
          <a:sx n="121" d="100"/>
          <a:sy n="121" d="100"/>
        </p:scale>
        <p:origin x="744" y="176"/>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E21CA8-0EAC-A34B-95E1-B30D1E02F8E5}" type="datetimeFigureOut">
              <a:rPr lang="en-US" smtClean="0"/>
              <a:t>6/11/24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9A0343-94A2-1D46-A570-406CD1BC1849}" type="slidenum">
              <a:rPr lang="en-US" smtClean="0"/>
              <a:t>‹#›</a:t>
            </a:fld>
            <a:endParaRPr lang="en-US" dirty="0"/>
          </a:p>
        </p:txBody>
      </p:sp>
    </p:spTree>
    <p:extLst>
      <p:ext uri="{BB962C8B-B14F-4D97-AF65-F5344CB8AC3E}">
        <p14:creationId xmlns:p14="http://schemas.microsoft.com/office/powerpoint/2010/main" val="729612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pPr>
              <a:defRPr/>
            </a:pPr>
            <a:r>
              <a:rPr lang="en-US" altLang="en-US" dirty="0"/>
              <a:t>June 15, 2024</a:t>
            </a:r>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pPr>
              <a:defRPr/>
            </a:pPr>
            <a:r>
              <a:rPr lang="en-US" altLang="en-US" dirty="0"/>
              <a:t>Lions District 2-E2 Treasurer Training</a:t>
            </a:r>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2742C8BB-811C-2849-8B93-6B8408EC3A08}" type="slidenum">
              <a:rPr lang="en-US" altLang="en-US" smtClean="0"/>
              <a:pPr/>
              <a:t>‹#›</a:t>
            </a:fld>
            <a:endParaRPr lang="en-US" altLang="en-US" dirty="0"/>
          </a:p>
        </p:txBody>
      </p:sp>
    </p:spTree>
    <p:extLst>
      <p:ext uri="{BB962C8B-B14F-4D97-AF65-F5344CB8AC3E}">
        <p14:creationId xmlns:p14="http://schemas.microsoft.com/office/powerpoint/2010/main" val="3349492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ltLang="en-US" dirty="0"/>
              <a:t>June 15, 2024</a:t>
            </a:r>
          </a:p>
        </p:txBody>
      </p:sp>
      <p:sp>
        <p:nvSpPr>
          <p:cNvPr id="5" name="Footer Placeholder 4"/>
          <p:cNvSpPr>
            <a:spLocks noGrp="1"/>
          </p:cNvSpPr>
          <p:nvPr>
            <p:ph type="ftr" sz="quarter" idx="11"/>
          </p:nvPr>
        </p:nvSpPr>
        <p:spPr/>
        <p:txBody>
          <a:bodyPr/>
          <a:lstStyle/>
          <a:p>
            <a:pPr>
              <a:defRPr/>
            </a:pPr>
            <a:r>
              <a:rPr lang="en-US" altLang="en-US" dirty="0"/>
              <a:t>Lions District 2-E2 Treasurer Training</a:t>
            </a:r>
          </a:p>
        </p:txBody>
      </p:sp>
      <p:sp>
        <p:nvSpPr>
          <p:cNvPr id="6" name="Slide Number Placeholder 5"/>
          <p:cNvSpPr>
            <a:spLocks noGrp="1"/>
          </p:cNvSpPr>
          <p:nvPr>
            <p:ph type="sldNum" sz="quarter" idx="12"/>
          </p:nvPr>
        </p:nvSpPr>
        <p:spPr>
          <a:xfrm>
            <a:off x="10558300" y="5956137"/>
            <a:ext cx="1052508" cy="365125"/>
          </a:xfrm>
        </p:spPr>
        <p:txBody>
          <a:bodyPr/>
          <a:lstStyle/>
          <a:p>
            <a:fld id="{3744F5DD-F3C7-734B-ABDA-32DF5AE4F5C7}" type="slidenum">
              <a:rPr lang="en-US" altLang="en-US" smtClean="0"/>
              <a:pPr/>
              <a:t>‹#›</a:t>
            </a:fld>
            <a:endParaRPr lang="en-US" altLang="en-US" dirty="0"/>
          </a:p>
        </p:txBody>
      </p:sp>
    </p:spTree>
    <p:extLst>
      <p:ext uri="{BB962C8B-B14F-4D97-AF65-F5344CB8AC3E}">
        <p14:creationId xmlns:p14="http://schemas.microsoft.com/office/powerpoint/2010/main" val="2690672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pPr>
              <a:defRPr/>
            </a:pPr>
            <a:r>
              <a:rPr lang="en-US" altLang="en-US" dirty="0"/>
              <a:t>June 15, 2024</a:t>
            </a:r>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pPr>
              <a:defRPr/>
            </a:pPr>
            <a:r>
              <a:rPr lang="en-US" altLang="en-US" dirty="0"/>
              <a:t>Lions District 2-E2 Treasurer Training</a:t>
            </a: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68BAC4F-6A0C-7947-9F69-B989338F3332}" type="slidenum">
              <a:rPr lang="en-US" altLang="en-US" smtClean="0"/>
              <a:pPr/>
              <a:t>‹#›</a:t>
            </a:fld>
            <a:endParaRPr lang="en-US" altLang="en-US" dirty="0"/>
          </a:p>
        </p:txBody>
      </p:sp>
    </p:spTree>
    <p:extLst>
      <p:ext uri="{BB962C8B-B14F-4D97-AF65-F5344CB8AC3E}">
        <p14:creationId xmlns:p14="http://schemas.microsoft.com/office/powerpoint/2010/main" val="1975571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ltLang="en-US" dirty="0"/>
              <a:t>June 15, 2024</a:t>
            </a:r>
          </a:p>
        </p:txBody>
      </p:sp>
      <p:sp>
        <p:nvSpPr>
          <p:cNvPr id="6" name="Footer Placeholder 5"/>
          <p:cNvSpPr>
            <a:spLocks noGrp="1"/>
          </p:cNvSpPr>
          <p:nvPr>
            <p:ph type="ftr" sz="quarter" idx="11"/>
          </p:nvPr>
        </p:nvSpPr>
        <p:spPr/>
        <p:txBody>
          <a:bodyPr/>
          <a:lstStyle/>
          <a:p>
            <a:pPr>
              <a:defRPr/>
            </a:pPr>
            <a:r>
              <a:rPr lang="en-US" altLang="en-US" dirty="0"/>
              <a:t>Lions District 2-E2 Treasurer Training</a:t>
            </a:r>
          </a:p>
        </p:txBody>
      </p:sp>
      <p:sp>
        <p:nvSpPr>
          <p:cNvPr id="7" name="Slide Number Placeholder 6"/>
          <p:cNvSpPr>
            <a:spLocks noGrp="1"/>
          </p:cNvSpPr>
          <p:nvPr>
            <p:ph type="sldNum" sz="quarter" idx="12"/>
          </p:nvPr>
        </p:nvSpPr>
        <p:spPr/>
        <p:txBody>
          <a:bodyPr/>
          <a:lstStyle/>
          <a:p>
            <a:fld id="{E0CB6717-3C5E-9444-8359-19C9A46B5B67}" type="slidenum">
              <a:rPr lang="en-US" altLang="en-US" smtClean="0"/>
              <a:pPr/>
              <a:t>‹#›</a:t>
            </a:fld>
            <a:endParaRPr lang="en-US" altLang="en-US" dirty="0"/>
          </a:p>
        </p:txBody>
      </p:sp>
    </p:spTree>
    <p:extLst>
      <p:ext uri="{BB962C8B-B14F-4D97-AF65-F5344CB8AC3E}">
        <p14:creationId xmlns:p14="http://schemas.microsoft.com/office/powerpoint/2010/main" val="3653135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dirty="0"/>
              <a:t>June 15, 2024</a:t>
            </a:r>
          </a:p>
        </p:txBody>
      </p:sp>
      <p:sp>
        <p:nvSpPr>
          <p:cNvPr id="8" name="Footer Placeholder 7"/>
          <p:cNvSpPr>
            <a:spLocks noGrp="1"/>
          </p:cNvSpPr>
          <p:nvPr>
            <p:ph type="ftr" sz="quarter" idx="11"/>
          </p:nvPr>
        </p:nvSpPr>
        <p:spPr/>
        <p:txBody>
          <a:bodyPr/>
          <a:lstStyle/>
          <a:p>
            <a:pPr>
              <a:defRPr/>
            </a:pPr>
            <a:r>
              <a:rPr lang="en-US" altLang="en-US" dirty="0"/>
              <a:t>Lions District 2-E2 Treasurer Training</a:t>
            </a:r>
          </a:p>
        </p:txBody>
      </p:sp>
      <p:sp>
        <p:nvSpPr>
          <p:cNvPr id="9" name="Slide Number Placeholder 8"/>
          <p:cNvSpPr>
            <a:spLocks noGrp="1"/>
          </p:cNvSpPr>
          <p:nvPr>
            <p:ph type="sldNum" sz="quarter" idx="12"/>
          </p:nvPr>
        </p:nvSpPr>
        <p:spPr/>
        <p:txBody>
          <a:bodyPr/>
          <a:lstStyle/>
          <a:p>
            <a:fld id="{9F126890-3AE2-7E40-92C1-82E511FD3A13}" type="slidenum">
              <a:rPr lang="en-US" altLang="en-US" smtClean="0"/>
              <a:pPr/>
              <a:t>‹#›</a:t>
            </a:fld>
            <a:endParaRPr lang="en-US" altLang="en-US" dirty="0"/>
          </a:p>
        </p:txBody>
      </p:sp>
    </p:spTree>
    <p:extLst>
      <p:ext uri="{BB962C8B-B14F-4D97-AF65-F5344CB8AC3E}">
        <p14:creationId xmlns:p14="http://schemas.microsoft.com/office/powerpoint/2010/main" val="2205959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r>
              <a:rPr lang="en-US" altLang="en-US" dirty="0"/>
              <a:t>June 15, 2024</a:t>
            </a:r>
          </a:p>
        </p:txBody>
      </p:sp>
      <p:sp>
        <p:nvSpPr>
          <p:cNvPr id="4" name="Footer Placeholder 3"/>
          <p:cNvSpPr>
            <a:spLocks noGrp="1"/>
          </p:cNvSpPr>
          <p:nvPr>
            <p:ph type="ftr" sz="quarter" idx="11"/>
          </p:nvPr>
        </p:nvSpPr>
        <p:spPr/>
        <p:txBody>
          <a:bodyPr/>
          <a:lstStyle/>
          <a:p>
            <a:pPr>
              <a:defRPr/>
            </a:pPr>
            <a:r>
              <a:rPr lang="en-US" altLang="en-US" dirty="0"/>
              <a:t>Lions District 2-E2 Treasurer Training</a:t>
            </a:r>
          </a:p>
        </p:txBody>
      </p:sp>
      <p:sp>
        <p:nvSpPr>
          <p:cNvPr id="5" name="Slide Number Placeholder 4"/>
          <p:cNvSpPr>
            <a:spLocks noGrp="1"/>
          </p:cNvSpPr>
          <p:nvPr>
            <p:ph type="sldNum" sz="quarter" idx="12"/>
          </p:nvPr>
        </p:nvSpPr>
        <p:spPr/>
        <p:txBody>
          <a:bodyPr/>
          <a:lstStyle/>
          <a:p>
            <a:fld id="{158FCE31-72A2-D043-A348-C3932D7A76CD}" type="slidenum">
              <a:rPr lang="en-US" altLang="en-US" smtClean="0"/>
              <a:pPr/>
              <a:t>‹#›</a:t>
            </a:fld>
            <a:endParaRPr lang="en-US" alt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3240771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ltLang="en-US" dirty="0"/>
              <a:t>June 15, 2024</a:t>
            </a:r>
          </a:p>
        </p:txBody>
      </p:sp>
      <p:sp>
        <p:nvSpPr>
          <p:cNvPr id="3" name="Footer Placeholder 2"/>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p:cNvSpPr>
            <a:spLocks noGrp="1"/>
          </p:cNvSpPr>
          <p:nvPr>
            <p:ph type="sldNum" sz="quarter" idx="12"/>
          </p:nvPr>
        </p:nvSpPr>
        <p:spPr/>
        <p:txBody>
          <a:bodyPr/>
          <a:lstStyle/>
          <a:p>
            <a:fld id="{75330384-2374-7142-B596-760DDCD63CAB}" type="slidenum">
              <a:rPr lang="en-US" altLang="en-US" smtClean="0"/>
              <a:pPr/>
              <a:t>‹#›</a:t>
            </a:fld>
            <a:endParaRPr lang="en-US" altLang="en-US" dirty="0"/>
          </a:p>
        </p:txBody>
      </p:sp>
    </p:spTree>
    <p:extLst>
      <p:ext uri="{BB962C8B-B14F-4D97-AF65-F5344CB8AC3E}">
        <p14:creationId xmlns:p14="http://schemas.microsoft.com/office/powerpoint/2010/main" val="1557830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pPr>
              <a:defRPr/>
            </a:pPr>
            <a:r>
              <a:rPr lang="en-US" altLang="en-US" dirty="0"/>
              <a:t>June 15, 2024</a:t>
            </a:r>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pPr>
              <a:defRPr/>
            </a:pPr>
            <a:r>
              <a:rPr lang="en-US" altLang="en-US" dirty="0"/>
              <a:t>Lions District 2-E2 Treasurer Training</a:t>
            </a:r>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3159B917-17F5-FC49-A2C3-C6810381A032}" type="slidenum">
              <a:rPr lang="en-US" altLang="en-US" smtClean="0"/>
              <a:pPr/>
              <a:t>‹#›</a:t>
            </a:fld>
            <a:endParaRPr lang="en-US" altLang="en-US" dirty="0"/>
          </a:p>
        </p:txBody>
      </p:sp>
    </p:spTree>
    <p:extLst>
      <p:ext uri="{BB962C8B-B14F-4D97-AF65-F5344CB8AC3E}">
        <p14:creationId xmlns:p14="http://schemas.microsoft.com/office/powerpoint/2010/main" val="3367906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ltLang="en-US" dirty="0"/>
              <a:t>June 15, 2024</a:t>
            </a:r>
          </a:p>
        </p:txBody>
      </p:sp>
      <p:sp>
        <p:nvSpPr>
          <p:cNvPr id="6" name="Footer Placeholder 5"/>
          <p:cNvSpPr>
            <a:spLocks noGrp="1"/>
          </p:cNvSpPr>
          <p:nvPr>
            <p:ph type="ftr" sz="quarter" idx="11"/>
          </p:nvPr>
        </p:nvSpPr>
        <p:spPr/>
        <p:txBody>
          <a:bodyPr/>
          <a:lstStyle/>
          <a:p>
            <a:pPr>
              <a:defRPr/>
            </a:pPr>
            <a:r>
              <a:rPr lang="en-US" altLang="en-US" dirty="0"/>
              <a:t>Lions District 2-E2 Treasurer Training</a:t>
            </a:r>
          </a:p>
        </p:txBody>
      </p:sp>
      <p:sp>
        <p:nvSpPr>
          <p:cNvPr id="7" name="Slide Number Placeholder 6"/>
          <p:cNvSpPr>
            <a:spLocks noGrp="1"/>
          </p:cNvSpPr>
          <p:nvPr>
            <p:ph type="sldNum" sz="quarter" idx="12"/>
          </p:nvPr>
        </p:nvSpPr>
        <p:spPr/>
        <p:txBody>
          <a:bodyPr/>
          <a:lstStyle/>
          <a:p>
            <a:fld id="{4C5773D7-A99E-3C4C-845B-3D6A547F864A}" type="slidenum">
              <a:rPr lang="en-US" altLang="en-US" smtClean="0"/>
              <a:pPr/>
              <a:t>‹#›</a:t>
            </a:fld>
            <a:endParaRPr lang="en-US" altLang="en-US" dirty="0"/>
          </a:p>
        </p:txBody>
      </p:sp>
    </p:spTree>
    <p:extLst>
      <p:ext uri="{BB962C8B-B14F-4D97-AF65-F5344CB8AC3E}">
        <p14:creationId xmlns:p14="http://schemas.microsoft.com/office/powerpoint/2010/main" val="1056822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ltLang="en-US" dirty="0"/>
              <a:t>June 15, 2024</a:t>
            </a:r>
          </a:p>
        </p:txBody>
      </p:sp>
      <p:sp>
        <p:nvSpPr>
          <p:cNvPr id="5" name="Footer Placeholder 4"/>
          <p:cNvSpPr>
            <a:spLocks noGrp="1"/>
          </p:cNvSpPr>
          <p:nvPr>
            <p:ph type="ftr" sz="quarter" idx="11"/>
          </p:nvPr>
        </p:nvSpPr>
        <p:spPr/>
        <p:txBody>
          <a:bodyPr/>
          <a:lstStyle/>
          <a:p>
            <a:pPr>
              <a:defRPr/>
            </a:pPr>
            <a:r>
              <a:rPr lang="en-US" altLang="en-US" dirty="0"/>
              <a:t>Lions District 2-E2 Treasurer Training</a:t>
            </a:r>
          </a:p>
        </p:txBody>
      </p:sp>
      <p:sp>
        <p:nvSpPr>
          <p:cNvPr id="6" name="Slide Number Placeholder 5"/>
          <p:cNvSpPr>
            <a:spLocks noGrp="1"/>
          </p:cNvSpPr>
          <p:nvPr>
            <p:ph type="sldNum" sz="quarter" idx="12"/>
          </p:nvPr>
        </p:nvSpPr>
        <p:spPr/>
        <p:txBody>
          <a:bodyPr/>
          <a:lstStyle/>
          <a:p>
            <a:fld id="{24783BEE-ADDA-D346-AE9D-F68AC81C4CF3}" type="slidenum">
              <a:rPr lang="en-US" altLang="en-US" smtClean="0"/>
              <a:pPr/>
              <a:t>‹#›</a:t>
            </a:fld>
            <a:endParaRPr lang="en-US" altLang="en-US" dirty="0"/>
          </a:p>
        </p:txBody>
      </p:sp>
    </p:spTree>
    <p:extLst>
      <p:ext uri="{BB962C8B-B14F-4D97-AF65-F5344CB8AC3E}">
        <p14:creationId xmlns:p14="http://schemas.microsoft.com/office/powerpoint/2010/main" val="4291678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pPr>
              <a:defRPr/>
            </a:pPr>
            <a:r>
              <a:rPr lang="en-US" altLang="en-US" dirty="0"/>
              <a:t>June 15, 2024</a:t>
            </a:r>
          </a:p>
        </p:txBody>
      </p:sp>
      <p:sp>
        <p:nvSpPr>
          <p:cNvPr id="5" name="Footer Placeholder 4"/>
          <p:cNvSpPr>
            <a:spLocks noGrp="1"/>
          </p:cNvSpPr>
          <p:nvPr>
            <p:ph type="ftr" sz="quarter" idx="11"/>
          </p:nvPr>
        </p:nvSpPr>
        <p:spPr>
          <a:xfrm>
            <a:off x="774923" y="5951811"/>
            <a:ext cx="7896279" cy="365125"/>
          </a:xfrm>
        </p:spPr>
        <p:txBody>
          <a:bodyPr/>
          <a:lstStyle/>
          <a:p>
            <a:pPr>
              <a:defRPr/>
            </a:pPr>
            <a:r>
              <a:rPr lang="en-US" altLang="en-US" dirty="0"/>
              <a:t>Lions District 2-E2 Treasurer Training</a:t>
            </a:r>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C4F0C99D-5702-3A47-9C54-3C5C788840B4}" type="slidenum">
              <a:rPr lang="en-US" altLang="en-US" smtClean="0"/>
              <a:pPr/>
              <a:t>‹#›</a:t>
            </a:fld>
            <a:endParaRPr lang="en-US" altLang="en-US" dirty="0"/>
          </a:p>
        </p:txBody>
      </p:sp>
    </p:spTree>
    <p:extLst>
      <p:ext uri="{BB962C8B-B14F-4D97-AF65-F5344CB8AC3E}">
        <p14:creationId xmlns:p14="http://schemas.microsoft.com/office/powerpoint/2010/main" val="2552760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rgbClr val="D9A417"/>
            </a:gs>
          </a:gsLst>
          <a:path path="circle">
            <a:fillToRect r="100000" b="10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pPr>
              <a:defRPr/>
            </a:pPr>
            <a:r>
              <a:rPr lang="en-US" altLang="en-US" dirty="0"/>
              <a:t>June 15, 2024</a:t>
            </a:r>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pPr>
              <a:defRPr/>
            </a:pPr>
            <a:r>
              <a:rPr lang="en-US" altLang="en-US" dirty="0"/>
              <a:t>Lions District 2-E2 Treasurer Training</a:t>
            </a:r>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4BFA605D-BA32-C74F-A375-CCCA72708D57}" type="slidenum">
              <a:rPr lang="en-US" altLang="en-US" smtClean="0"/>
              <a:pPr/>
              <a:t>‹#›</a:t>
            </a:fld>
            <a:endParaRPr lang="en-US" alt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76895291"/>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hf hdr="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B10E6-E086-1E4F-B97A-E190FDF711F7}"/>
              </a:ext>
            </a:extLst>
          </p:cNvPr>
          <p:cNvSpPr>
            <a:spLocks noGrp="1"/>
          </p:cNvSpPr>
          <p:nvPr>
            <p:ph type="ctrTitle"/>
          </p:nvPr>
        </p:nvSpPr>
        <p:spPr>
          <a:xfrm>
            <a:off x="2362201" y="956269"/>
            <a:ext cx="7712363" cy="1106260"/>
          </a:xfrm>
          <a:noFill/>
        </p:spPr>
        <p:txBody>
          <a:bodyPr>
            <a:noAutofit/>
          </a:bodyPr>
          <a:lstStyle/>
          <a:p>
            <a:pPr algn="ctr"/>
            <a:r>
              <a:rPr lang="en-US" b="1" dirty="0"/>
              <a:t>LIONS DISTRICT 2-E2</a:t>
            </a:r>
            <a:br>
              <a:rPr lang="en-US" b="1" dirty="0"/>
            </a:br>
            <a:r>
              <a:rPr lang="en-US" b="1" dirty="0"/>
              <a:t>OFFICER TRAINING</a:t>
            </a:r>
          </a:p>
        </p:txBody>
      </p:sp>
      <p:sp>
        <p:nvSpPr>
          <p:cNvPr id="3" name="Subtitle 2">
            <a:extLst>
              <a:ext uri="{FF2B5EF4-FFF2-40B4-BE49-F238E27FC236}">
                <a16:creationId xmlns:a16="http://schemas.microsoft.com/office/drawing/2014/main" id="{F7C5F1DD-E8B6-9E4F-A356-1381387083D8}"/>
              </a:ext>
            </a:extLst>
          </p:cNvPr>
          <p:cNvSpPr>
            <a:spLocks noGrp="1"/>
          </p:cNvSpPr>
          <p:nvPr>
            <p:ph type="subTitle" idx="1"/>
          </p:nvPr>
        </p:nvSpPr>
        <p:spPr>
          <a:xfrm>
            <a:off x="1954845" y="3657601"/>
            <a:ext cx="8245160" cy="1688965"/>
          </a:xfrm>
        </p:spPr>
        <p:txBody>
          <a:bodyPr>
            <a:noAutofit/>
          </a:bodyPr>
          <a:lstStyle/>
          <a:p>
            <a:pPr algn="ctr"/>
            <a:r>
              <a:rPr lang="en-US" sz="3200" b="1" dirty="0">
                <a:solidFill>
                  <a:schemeClr val="bg1"/>
                </a:solidFill>
              </a:rPr>
              <a:t>TREASURER TRAINING</a:t>
            </a:r>
          </a:p>
          <a:p>
            <a:pPr algn="ctr"/>
            <a:r>
              <a:rPr lang="en-US" sz="3200" b="1" dirty="0">
                <a:solidFill>
                  <a:schemeClr val="bg1"/>
                </a:solidFill>
              </a:rPr>
              <a:t>2024 – 2025</a:t>
            </a:r>
          </a:p>
          <a:p>
            <a:pPr algn="ctr"/>
            <a:r>
              <a:rPr lang="en-US" sz="3200" b="1" dirty="0">
                <a:solidFill>
                  <a:schemeClr val="bg1"/>
                </a:solidFill>
              </a:rPr>
              <a:t>DON NOBLIT,  2E2 TREASURER</a:t>
            </a:r>
          </a:p>
        </p:txBody>
      </p:sp>
      <p:pic>
        <p:nvPicPr>
          <p:cNvPr id="4" name="Picture 3">
            <a:extLst>
              <a:ext uri="{FF2B5EF4-FFF2-40B4-BE49-F238E27FC236}">
                <a16:creationId xmlns:a16="http://schemas.microsoft.com/office/drawing/2014/main" id="{EF696801-DBB4-C08B-9E69-1023799835BF}"/>
              </a:ext>
            </a:extLst>
          </p:cNvPr>
          <p:cNvPicPr>
            <a:picLocks noChangeAspect="1"/>
          </p:cNvPicPr>
          <p:nvPr/>
        </p:nvPicPr>
        <p:blipFill>
          <a:blip r:embed="rId2"/>
          <a:stretch>
            <a:fillRect/>
          </a:stretch>
        </p:blipFill>
        <p:spPr>
          <a:xfrm>
            <a:off x="9992040" y="956269"/>
            <a:ext cx="1530325" cy="1530325"/>
          </a:xfrm>
          <a:prstGeom prst="rect">
            <a:avLst/>
          </a:prstGeom>
        </p:spPr>
      </p:pic>
      <p:pic>
        <p:nvPicPr>
          <p:cNvPr id="8" name="Picture 7">
            <a:extLst>
              <a:ext uri="{FF2B5EF4-FFF2-40B4-BE49-F238E27FC236}">
                <a16:creationId xmlns:a16="http://schemas.microsoft.com/office/drawing/2014/main" id="{5AA47B45-3AF3-F94C-D51E-38C5A07E03DE}"/>
              </a:ext>
            </a:extLst>
          </p:cNvPr>
          <p:cNvPicPr>
            <a:picLocks noChangeAspect="1"/>
          </p:cNvPicPr>
          <p:nvPr/>
        </p:nvPicPr>
        <p:blipFill>
          <a:blip r:embed="rId3"/>
          <a:stretch>
            <a:fillRect/>
          </a:stretch>
        </p:blipFill>
        <p:spPr>
          <a:xfrm>
            <a:off x="914400" y="767940"/>
            <a:ext cx="1906983" cy="1906983"/>
          </a:xfrm>
          <a:prstGeom prst="rect">
            <a:avLst/>
          </a:prstGeom>
        </p:spPr>
      </p:pic>
    </p:spTree>
    <p:extLst>
      <p:ext uri="{BB962C8B-B14F-4D97-AF65-F5344CB8AC3E}">
        <p14:creationId xmlns:p14="http://schemas.microsoft.com/office/powerpoint/2010/main" val="1630909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3">
            <a:extLst>
              <a:ext uri="{FF2B5EF4-FFF2-40B4-BE49-F238E27FC236}">
                <a16:creationId xmlns:a16="http://schemas.microsoft.com/office/drawing/2014/main" id="{56C3C056-C7D4-22BD-F326-865294F4804C}"/>
              </a:ext>
            </a:extLst>
          </p:cNvPr>
          <p:cNvSpPr>
            <a:spLocks noGrp="1" noChangeArrowheads="1"/>
          </p:cNvSpPr>
          <p:nvPr>
            <p:ph idx="1"/>
          </p:nvPr>
        </p:nvSpPr>
        <p:spPr>
          <a:xfrm>
            <a:off x="762000" y="2225004"/>
            <a:ext cx="11049000" cy="3905250"/>
          </a:xfrm>
        </p:spPr>
        <p:txBody>
          <a:bodyPr>
            <a:noAutofit/>
          </a:bodyPr>
          <a:lstStyle/>
          <a:p>
            <a:pPr algn="ctr" eaLnBrk="1" hangingPunct="1">
              <a:buFont typeface="Wingdings" pitchFamily="2" charset="2"/>
              <a:buNone/>
              <a:defRPr/>
            </a:pPr>
            <a:r>
              <a:rPr lang="en-US" altLang="en-US" sz="3600" b="1" u="sng" dirty="0">
                <a:solidFill>
                  <a:srgbClr val="7030A0"/>
                </a:solidFill>
              </a:rPr>
              <a:t>Income</a:t>
            </a:r>
          </a:p>
          <a:p>
            <a:pPr marL="0" indent="0" algn="ctr" eaLnBrk="1" hangingPunct="1">
              <a:buNone/>
              <a:defRPr/>
            </a:pPr>
            <a:r>
              <a:rPr lang="en-US" altLang="en-US" sz="3200" dirty="0"/>
              <a:t>Dues</a:t>
            </a:r>
          </a:p>
          <a:p>
            <a:pPr marL="0" indent="0" algn="ctr" eaLnBrk="1" hangingPunct="1">
              <a:buNone/>
              <a:defRPr/>
            </a:pPr>
            <a:r>
              <a:rPr lang="en-US" altLang="en-US" sz="3200" dirty="0"/>
              <a:t>Fines</a:t>
            </a:r>
          </a:p>
          <a:p>
            <a:pPr marL="0" indent="0" algn="ctr" eaLnBrk="1" hangingPunct="1">
              <a:buNone/>
              <a:defRPr/>
            </a:pPr>
            <a:r>
              <a:rPr lang="en-US" altLang="en-US" sz="3200" dirty="0"/>
              <a:t>Advertisement revenue</a:t>
            </a:r>
          </a:p>
          <a:p>
            <a:pPr marL="0" indent="0" algn="ctr" eaLnBrk="1" hangingPunct="1">
              <a:buNone/>
              <a:defRPr/>
            </a:pPr>
            <a:r>
              <a:rPr lang="en-US" altLang="en-US" sz="3200" dirty="0"/>
              <a:t>Rental fees</a:t>
            </a:r>
          </a:p>
          <a:p>
            <a:pPr marL="0" indent="0" algn="ctr" eaLnBrk="1" hangingPunct="1">
              <a:buNone/>
              <a:defRPr/>
            </a:pPr>
            <a:r>
              <a:rPr lang="en-US" altLang="en-US" sz="3200" dirty="0"/>
              <a:t>Other individual Lions contributions</a:t>
            </a:r>
          </a:p>
          <a:p>
            <a:pPr eaLnBrk="1" hangingPunct="1">
              <a:defRPr/>
            </a:pPr>
            <a:endParaRPr lang="en-US" altLang="en-US" sz="3600" dirty="0"/>
          </a:p>
        </p:txBody>
      </p:sp>
      <p:sp>
        <p:nvSpPr>
          <p:cNvPr id="2" name="Date Placeholder 1">
            <a:extLst>
              <a:ext uri="{FF2B5EF4-FFF2-40B4-BE49-F238E27FC236}">
                <a16:creationId xmlns:a16="http://schemas.microsoft.com/office/drawing/2014/main" id="{8F4D6A16-06C2-5A91-C106-12733A8FBC0E}"/>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3E15D84E-03DB-1D79-40EC-FD9F78924135}"/>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2C9A98B1-521C-6C57-0BA1-F520509AB82D}"/>
              </a:ext>
            </a:extLst>
          </p:cNvPr>
          <p:cNvSpPr>
            <a:spLocks noGrp="1"/>
          </p:cNvSpPr>
          <p:nvPr>
            <p:ph type="sldNum" sz="quarter" idx="12"/>
          </p:nvPr>
        </p:nvSpPr>
        <p:spPr/>
        <p:txBody>
          <a:bodyPr/>
          <a:lstStyle/>
          <a:p>
            <a:fld id="{3744F5DD-F3C7-734B-ABDA-32DF5AE4F5C7}" type="slidenum">
              <a:rPr lang="en-US" altLang="en-US" smtClean="0"/>
              <a:pPr/>
              <a:t>2</a:t>
            </a:fld>
            <a:endParaRPr lang="en-US" altLang="en-US" dirty="0"/>
          </a:p>
        </p:txBody>
      </p:sp>
      <p:sp>
        <p:nvSpPr>
          <p:cNvPr id="5" name="TextBox 4">
            <a:extLst>
              <a:ext uri="{FF2B5EF4-FFF2-40B4-BE49-F238E27FC236}">
                <a16:creationId xmlns:a16="http://schemas.microsoft.com/office/drawing/2014/main" id="{B21519AF-2667-791F-FC73-51EFCA202C96}"/>
              </a:ext>
            </a:extLst>
          </p:cNvPr>
          <p:cNvSpPr txBox="1"/>
          <p:nvPr/>
        </p:nvSpPr>
        <p:spPr>
          <a:xfrm>
            <a:off x="519196" y="727746"/>
            <a:ext cx="11153608" cy="954107"/>
          </a:xfrm>
          <a:prstGeom prst="rect">
            <a:avLst/>
          </a:prstGeom>
          <a:noFill/>
        </p:spPr>
        <p:txBody>
          <a:bodyPr wrap="square" rtlCol="0">
            <a:spAutoFit/>
          </a:bodyPr>
          <a:lstStyle/>
          <a:p>
            <a:pPr algn="ctr"/>
            <a:r>
              <a:rPr lang="en-US" altLang="en-US" sz="2800" b="1" u="sng" dirty="0">
                <a:solidFill>
                  <a:schemeClr val="bg1"/>
                </a:solidFill>
              </a:rPr>
              <a:t>ADMINISTRATIVE </a:t>
            </a:r>
            <a:br>
              <a:rPr lang="en-US" altLang="en-US" sz="2800" b="1" dirty="0">
                <a:solidFill>
                  <a:schemeClr val="bg1"/>
                </a:solidFill>
              </a:rPr>
            </a:br>
            <a:r>
              <a:rPr lang="en-US" altLang="en-US" sz="2800" b="1" dirty="0">
                <a:solidFill>
                  <a:schemeClr val="bg1"/>
                </a:solidFill>
              </a:rPr>
              <a:t>Formed under  Internal Revenue Code Section 501 (c) (4)</a:t>
            </a:r>
            <a:endParaRPr lang="en-US" sz="2800" dirty="0">
              <a:solidFill>
                <a:schemeClr val="bg1"/>
              </a:solidFill>
            </a:endParaRPr>
          </a:p>
        </p:txBody>
      </p:sp>
      <p:pic>
        <p:nvPicPr>
          <p:cNvPr id="6" name="Picture 5">
            <a:extLst>
              <a:ext uri="{FF2B5EF4-FFF2-40B4-BE49-F238E27FC236}">
                <a16:creationId xmlns:a16="http://schemas.microsoft.com/office/drawing/2014/main" id="{0D62570C-BC94-D0D4-B4CF-6C0BA2FDE165}"/>
              </a:ext>
            </a:extLst>
          </p:cNvPr>
          <p:cNvPicPr>
            <a:picLocks noChangeAspect="1"/>
          </p:cNvPicPr>
          <p:nvPr/>
        </p:nvPicPr>
        <p:blipFill>
          <a:blip r:embed="rId2"/>
          <a:stretch>
            <a:fillRect/>
          </a:stretch>
        </p:blipFill>
        <p:spPr>
          <a:xfrm>
            <a:off x="6102178" y="6007249"/>
            <a:ext cx="619373" cy="61937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3">
            <a:extLst>
              <a:ext uri="{FF2B5EF4-FFF2-40B4-BE49-F238E27FC236}">
                <a16:creationId xmlns:a16="http://schemas.microsoft.com/office/drawing/2014/main" id="{406FC65C-A611-262B-06EB-2FD9D99C1FB4}"/>
              </a:ext>
            </a:extLst>
          </p:cNvPr>
          <p:cNvSpPr>
            <a:spLocks noGrp="1" noChangeArrowheads="1"/>
          </p:cNvSpPr>
          <p:nvPr>
            <p:ph idx="1"/>
          </p:nvPr>
        </p:nvSpPr>
        <p:spPr>
          <a:xfrm>
            <a:off x="723900" y="1981200"/>
            <a:ext cx="10744200" cy="3656410"/>
          </a:xfrm>
        </p:spPr>
        <p:txBody>
          <a:bodyPr>
            <a:noAutofit/>
          </a:bodyPr>
          <a:lstStyle/>
          <a:p>
            <a:pPr algn="ctr" eaLnBrk="1" hangingPunct="1">
              <a:buFont typeface="Wingdings" pitchFamily="2" charset="2"/>
              <a:buNone/>
              <a:defRPr/>
            </a:pPr>
            <a:r>
              <a:rPr lang="en-US" altLang="en-US" sz="3200" b="1" u="sng" dirty="0">
                <a:solidFill>
                  <a:srgbClr val="7030A0"/>
                </a:solidFill>
              </a:rPr>
              <a:t>EXPENSES</a:t>
            </a:r>
          </a:p>
          <a:p>
            <a:pPr eaLnBrk="1" hangingPunct="1">
              <a:defRPr/>
            </a:pPr>
            <a:r>
              <a:rPr lang="en-US" altLang="en-US" sz="3200" dirty="0"/>
              <a:t>Public Projects</a:t>
            </a:r>
          </a:p>
          <a:p>
            <a:pPr eaLnBrk="1" hangingPunct="1">
              <a:defRPr/>
            </a:pPr>
            <a:r>
              <a:rPr lang="en-US" altLang="en-US" sz="3200" dirty="0"/>
              <a:t>Internal Lions use such as meeting and convention expenses, incorporation fees, audit fees, newsletters, bulletins, and other club administrative expenses</a:t>
            </a:r>
          </a:p>
        </p:txBody>
      </p:sp>
      <p:sp>
        <p:nvSpPr>
          <p:cNvPr id="2" name="Date Placeholder 1">
            <a:extLst>
              <a:ext uri="{FF2B5EF4-FFF2-40B4-BE49-F238E27FC236}">
                <a16:creationId xmlns:a16="http://schemas.microsoft.com/office/drawing/2014/main" id="{CE2A524C-0829-340B-7142-273F790BA69A}"/>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A1C71B5D-FF33-803F-A009-48D88C5D0A1F}"/>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E697FC95-013E-0188-FE45-A4D464648A20}"/>
              </a:ext>
            </a:extLst>
          </p:cNvPr>
          <p:cNvSpPr>
            <a:spLocks noGrp="1"/>
          </p:cNvSpPr>
          <p:nvPr>
            <p:ph type="sldNum" sz="quarter" idx="12"/>
          </p:nvPr>
        </p:nvSpPr>
        <p:spPr/>
        <p:txBody>
          <a:bodyPr/>
          <a:lstStyle/>
          <a:p>
            <a:fld id="{3744F5DD-F3C7-734B-ABDA-32DF5AE4F5C7}" type="slidenum">
              <a:rPr lang="en-US" altLang="en-US" smtClean="0"/>
              <a:pPr/>
              <a:t>3</a:t>
            </a:fld>
            <a:endParaRPr lang="en-US" altLang="en-US" dirty="0"/>
          </a:p>
        </p:txBody>
      </p:sp>
      <p:sp>
        <p:nvSpPr>
          <p:cNvPr id="5" name="Rectangle 2">
            <a:extLst>
              <a:ext uri="{FF2B5EF4-FFF2-40B4-BE49-F238E27FC236}">
                <a16:creationId xmlns:a16="http://schemas.microsoft.com/office/drawing/2014/main" id="{79E66113-89FD-5008-0F2D-BF3876914FA7}"/>
              </a:ext>
            </a:extLst>
          </p:cNvPr>
          <p:cNvSpPr txBox="1">
            <a:spLocks noChangeArrowheads="1"/>
          </p:cNvSpPr>
          <p:nvPr/>
        </p:nvSpPr>
        <p:spPr>
          <a:xfrm>
            <a:off x="381000" y="374732"/>
            <a:ext cx="11430000" cy="1677590"/>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2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US" altLang="en-US" b="1" u="sng" dirty="0">
                <a:solidFill>
                  <a:schemeClr val="bg1"/>
                </a:solidFill>
              </a:rPr>
              <a:t>ADMINISTRATIVE </a:t>
            </a:r>
            <a:br>
              <a:rPr lang="en-US" altLang="en-US" b="1" dirty="0">
                <a:solidFill>
                  <a:schemeClr val="bg1"/>
                </a:solidFill>
              </a:rPr>
            </a:br>
            <a:r>
              <a:rPr lang="en-US" altLang="en-US" sz="2400" b="1" dirty="0">
                <a:solidFill>
                  <a:schemeClr val="bg1"/>
                </a:solidFill>
              </a:rPr>
              <a:t>Formed under  Internal Revenue Code Section 501 (c) (4)</a:t>
            </a:r>
          </a:p>
        </p:txBody>
      </p:sp>
      <p:pic>
        <p:nvPicPr>
          <p:cNvPr id="8" name="Picture 7">
            <a:extLst>
              <a:ext uri="{FF2B5EF4-FFF2-40B4-BE49-F238E27FC236}">
                <a16:creationId xmlns:a16="http://schemas.microsoft.com/office/drawing/2014/main" id="{A3CAE658-6908-3138-7578-C7FCB53672B1}"/>
              </a:ext>
            </a:extLst>
          </p:cNvPr>
          <p:cNvPicPr>
            <a:picLocks noChangeAspect="1"/>
          </p:cNvPicPr>
          <p:nvPr/>
        </p:nvPicPr>
        <p:blipFill>
          <a:blip r:embed="rId2"/>
          <a:stretch>
            <a:fillRect/>
          </a:stretch>
        </p:blipFill>
        <p:spPr>
          <a:xfrm>
            <a:off x="6111613" y="5860919"/>
            <a:ext cx="619373" cy="61937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2B943653-5068-4073-1EF5-3F13FB7C2551}"/>
              </a:ext>
            </a:extLst>
          </p:cNvPr>
          <p:cNvSpPr>
            <a:spLocks noGrp="1" noChangeArrowheads="1"/>
          </p:cNvSpPr>
          <p:nvPr>
            <p:ph type="title"/>
          </p:nvPr>
        </p:nvSpPr>
        <p:spPr>
          <a:xfrm>
            <a:off x="1676400" y="762001"/>
            <a:ext cx="8991600" cy="766347"/>
          </a:xfrm>
        </p:spPr>
        <p:txBody>
          <a:bodyPr>
            <a:normAutofit/>
          </a:bodyPr>
          <a:lstStyle/>
          <a:p>
            <a:pPr algn="ctr" eaLnBrk="1" hangingPunct="1">
              <a:defRPr/>
            </a:pPr>
            <a:r>
              <a:rPr lang="en-US" altLang="en-US" b="1" dirty="0"/>
              <a:t>Definition of Administrative Funds</a:t>
            </a:r>
          </a:p>
        </p:txBody>
      </p:sp>
      <p:sp>
        <p:nvSpPr>
          <p:cNvPr id="153603" name="Rectangle 3">
            <a:extLst>
              <a:ext uri="{FF2B5EF4-FFF2-40B4-BE49-F238E27FC236}">
                <a16:creationId xmlns:a16="http://schemas.microsoft.com/office/drawing/2014/main" id="{C8304BA2-A433-6C78-F323-711833F7855A}"/>
              </a:ext>
            </a:extLst>
          </p:cNvPr>
          <p:cNvSpPr>
            <a:spLocks noGrp="1" noChangeArrowheads="1"/>
          </p:cNvSpPr>
          <p:nvPr>
            <p:ph idx="1"/>
          </p:nvPr>
        </p:nvSpPr>
        <p:spPr>
          <a:xfrm>
            <a:off x="457200" y="1951113"/>
            <a:ext cx="11353800" cy="3649133"/>
          </a:xfrm>
        </p:spPr>
        <p:txBody>
          <a:bodyPr>
            <a:noAutofit/>
          </a:bodyPr>
          <a:lstStyle/>
          <a:p>
            <a:pPr eaLnBrk="1" hangingPunct="1">
              <a:defRPr/>
            </a:pPr>
            <a:r>
              <a:rPr lang="en-US" altLang="en-US" sz="3200" dirty="0"/>
              <a:t>Administrative funds are contributions from Lions thru dues, fines, advertisement revenue, rental fees and other individual Lions contributions.  </a:t>
            </a:r>
          </a:p>
          <a:p>
            <a:pPr eaLnBrk="1" hangingPunct="1">
              <a:defRPr/>
            </a:pPr>
            <a:r>
              <a:rPr lang="en-US" altLang="en-US" sz="3200" dirty="0"/>
              <a:t>These funds may be used for either public projects or for internal Lions use such as meeting and convention expenses, incorporation fees, audit fees, etc.</a:t>
            </a:r>
          </a:p>
        </p:txBody>
      </p:sp>
      <p:sp>
        <p:nvSpPr>
          <p:cNvPr id="2" name="Date Placeholder 1">
            <a:extLst>
              <a:ext uri="{FF2B5EF4-FFF2-40B4-BE49-F238E27FC236}">
                <a16:creationId xmlns:a16="http://schemas.microsoft.com/office/drawing/2014/main" id="{FB73301D-0DAB-FD91-088C-22C00E8358C4}"/>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22C95DC9-6DB7-B9FE-F0A1-8458D4AEBFC3}"/>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E512B999-F4EF-B042-1653-44F6A80A2393}"/>
              </a:ext>
            </a:extLst>
          </p:cNvPr>
          <p:cNvSpPr>
            <a:spLocks noGrp="1"/>
          </p:cNvSpPr>
          <p:nvPr>
            <p:ph type="sldNum" sz="quarter" idx="12"/>
          </p:nvPr>
        </p:nvSpPr>
        <p:spPr/>
        <p:txBody>
          <a:bodyPr/>
          <a:lstStyle/>
          <a:p>
            <a:fld id="{3744F5DD-F3C7-734B-ABDA-32DF5AE4F5C7}" type="slidenum">
              <a:rPr lang="en-US" altLang="en-US" smtClean="0"/>
              <a:pPr/>
              <a:t>4</a:t>
            </a:fld>
            <a:endParaRPr lang="en-US" altLang="en-US" dirty="0"/>
          </a:p>
        </p:txBody>
      </p:sp>
      <p:pic>
        <p:nvPicPr>
          <p:cNvPr id="5" name="Picture 4">
            <a:extLst>
              <a:ext uri="{FF2B5EF4-FFF2-40B4-BE49-F238E27FC236}">
                <a16:creationId xmlns:a16="http://schemas.microsoft.com/office/drawing/2014/main" id="{7ED510E3-A7C5-2C43-FB51-87200A6178BB}"/>
              </a:ext>
            </a:extLst>
          </p:cNvPr>
          <p:cNvPicPr>
            <a:picLocks noChangeAspect="1"/>
          </p:cNvPicPr>
          <p:nvPr/>
        </p:nvPicPr>
        <p:blipFill>
          <a:blip r:embed="rId2"/>
          <a:stretch>
            <a:fillRect/>
          </a:stretch>
        </p:blipFill>
        <p:spPr>
          <a:xfrm>
            <a:off x="6111613" y="5860919"/>
            <a:ext cx="619373" cy="61937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571734F8-3C72-08AF-D6C9-82270C251250}"/>
              </a:ext>
            </a:extLst>
          </p:cNvPr>
          <p:cNvSpPr>
            <a:spLocks noGrp="1" noChangeArrowheads="1"/>
          </p:cNvSpPr>
          <p:nvPr>
            <p:ph type="title"/>
          </p:nvPr>
        </p:nvSpPr>
        <p:spPr/>
        <p:txBody>
          <a:bodyPr>
            <a:normAutofit/>
          </a:bodyPr>
          <a:lstStyle/>
          <a:p>
            <a:pPr algn="ctr" eaLnBrk="1" hangingPunct="1">
              <a:defRPr/>
            </a:pPr>
            <a:r>
              <a:rPr lang="en-US" altLang="en-US" sz="3600" b="1" dirty="0"/>
              <a:t>Lions Property</a:t>
            </a:r>
          </a:p>
        </p:txBody>
      </p:sp>
      <p:sp>
        <p:nvSpPr>
          <p:cNvPr id="155651" name="Rectangle 3">
            <a:extLst>
              <a:ext uri="{FF2B5EF4-FFF2-40B4-BE49-F238E27FC236}">
                <a16:creationId xmlns:a16="http://schemas.microsoft.com/office/drawing/2014/main" id="{EFD25B0A-830E-5943-AF6B-CFD793694CFE}"/>
              </a:ext>
            </a:extLst>
          </p:cNvPr>
          <p:cNvSpPr>
            <a:spLocks noGrp="1" noChangeArrowheads="1"/>
          </p:cNvSpPr>
          <p:nvPr>
            <p:ph idx="1"/>
          </p:nvPr>
        </p:nvSpPr>
        <p:spPr>
          <a:xfrm>
            <a:off x="304800" y="1963871"/>
            <a:ext cx="6019800" cy="3649133"/>
          </a:xfrm>
        </p:spPr>
        <p:txBody>
          <a:bodyPr>
            <a:noAutofit/>
          </a:bodyPr>
          <a:lstStyle/>
          <a:p>
            <a:pPr eaLnBrk="1" hangingPunct="1">
              <a:buFont typeface="Wingdings" pitchFamily="2" charset="2"/>
              <a:buNone/>
              <a:defRPr/>
            </a:pPr>
            <a:r>
              <a:rPr lang="en-US" altLang="en-US" sz="2800" dirty="0"/>
              <a:t>   </a:t>
            </a:r>
          </a:p>
          <a:p>
            <a:pPr eaLnBrk="1" hangingPunct="1">
              <a:buFont typeface="Wingdings" pitchFamily="2" charset="2"/>
              <a:buNone/>
              <a:defRPr/>
            </a:pPr>
            <a:r>
              <a:rPr lang="en-US" altLang="en-US" sz="2800" dirty="0"/>
              <a:t>   A percentage of the net proceeds from funds raised through the use of property owned by Lions clubs and districts may be used toward the operating and maintenance expenses of the property under the following guidelines.</a:t>
            </a:r>
          </a:p>
        </p:txBody>
      </p:sp>
      <p:sp>
        <p:nvSpPr>
          <p:cNvPr id="2" name="Date Placeholder 1">
            <a:extLst>
              <a:ext uri="{FF2B5EF4-FFF2-40B4-BE49-F238E27FC236}">
                <a16:creationId xmlns:a16="http://schemas.microsoft.com/office/drawing/2014/main" id="{05744D38-A54B-BA79-1125-01881DDA8CD9}"/>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2D59309C-8935-0AC4-27A8-379E3C19338F}"/>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117ABA9B-5319-1926-C029-3655FFF6BE9D}"/>
              </a:ext>
            </a:extLst>
          </p:cNvPr>
          <p:cNvSpPr>
            <a:spLocks noGrp="1"/>
          </p:cNvSpPr>
          <p:nvPr>
            <p:ph type="sldNum" sz="quarter" idx="12"/>
          </p:nvPr>
        </p:nvSpPr>
        <p:spPr/>
        <p:txBody>
          <a:bodyPr/>
          <a:lstStyle/>
          <a:p>
            <a:fld id="{3744F5DD-F3C7-734B-ABDA-32DF5AE4F5C7}" type="slidenum">
              <a:rPr lang="en-US" altLang="en-US" smtClean="0"/>
              <a:pPr/>
              <a:t>5</a:t>
            </a:fld>
            <a:endParaRPr lang="en-US" altLang="en-US" dirty="0"/>
          </a:p>
        </p:txBody>
      </p:sp>
      <p:sp>
        <p:nvSpPr>
          <p:cNvPr id="5" name="Rectangle 3">
            <a:extLst>
              <a:ext uri="{FF2B5EF4-FFF2-40B4-BE49-F238E27FC236}">
                <a16:creationId xmlns:a16="http://schemas.microsoft.com/office/drawing/2014/main" id="{F6A9A53B-AB37-EAA0-F482-F6282634798D}"/>
              </a:ext>
            </a:extLst>
          </p:cNvPr>
          <p:cNvSpPr txBox="1">
            <a:spLocks noChangeArrowheads="1"/>
          </p:cNvSpPr>
          <p:nvPr/>
        </p:nvSpPr>
        <p:spPr>
          <a:xfrm>
            <a:off x="6693243" y="2260096"/>
            <a:ext cx="5181600" cy="3143250"/>
          </a:xfrm>
          <a:prstGeom prst="rect">
            <a:avLst/>
          </a:prstGeom>
        </p:spPr>
        <p:txBody>
          <a:bodyPr vert="horz" lIns="91440" tIns="45720" rIns="91440" bIns="45720" rtlCol="0" anchor="ctr">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a:defRPr/>
            </a:pPr>
            <a:r>
              <a:rPr lang="en-US" altLang="en-US" sz="2800" dirty="0"/>
              <a:t>Property Used for Public Purpose</a:t>
            </a:r>
          </a:p>
          <a:p>
            <a:pPr>
              <a:defRPr/>
            </a:pPr>
            <a:r>
              <a:rPr lang="en-US" altLang="en-US" sz="2800" dirty="0"/>
              <a:t>Property Used for Administrative Purposes</a:t>
            </a:r>
          </a:p>
          <a:p>
            <a:pPr>
              <a:defRPr/>
            </a:pPr>
            <a:r>
              <a:rPr lang="en-US" altLang="en-US" sz="2800" dirty="0"/>
              <a:t>Mixed Use of Property</a:t>
            </a:r>
          </a:p>
        </p:txBody>
      </p:sp>
      <p:pic>
        <p:nvPicPr>
          <p:cNvPr id="6" name="Picture 5">
            <a:extLst>
              <a:ext uri="{FF2B5EF4-FFF2-40B4-BE49-F238E27FC236}">
                <a16:creationId xmlns:a16="http://schemas.microsoft.com/office/drawing/2014/main" id="{885F3D82-40AB-3EFB-A5F7-9ED152067234}"/>
              </a:ext>
            </a:extLst>
          </p:cNvPr>
          <p:cNvPicPr>
            <a:picLocks noChangeAspect="1"/>
          </p:cNvPicPr>
          <p:nvPr/>
        </p:nvPicPr>
        <p:blipFill>
          <a:blip r:embed="rId2"/>
          <a:stretch>
            <a:fillRect/>
          </a:stretch>
        </p:blipFill>
        <p:spPr>
          <a:xfrm>
            <a:off x="6111613" y="5860919"/>
            <a:ext cx="619373" cy="61937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CA6B370A-95AF-66FF-A877-10576015119C}"/>
              </a:ext>
            </a:extLst>
          </p:cNvPr>
          <p:cNvSpPr>
            <a:spLocks noGrp="1" noChangeArrowheads="1"/>
          </p:cNvSpPr>
          <p:nvPr>
            <p:ph type="title"/>
          </p:nvPr>
        </p:nvSpPr>
        <p:spPr/>
        <p:txBody>
          <a:bodyPr>
            <a:normAutofit/>
          </a:bodyPr>
          <a:lstStyle/>
          <a:p>
            <a:pPr algn="ctr" eaLnBrk="1" hangingPunct="1">
              <a:defRPr/>
            </a:pPr>
            <a:r>
              <a:rPr lang="en-US" altLang="en-US" sz="3600" b="1" dirty="0"/>
              <a:t>Political Activity</a:t>
            </a:r>
          </a:p>
        </p:txBody>
      </p:sp>
      <p:sp>
        <p:nvSpPr>
          <p:cNvPr id="157699" name="Rectangle 3">
            <a:extLst>
              <a:ext uri="{FF2B5EF4-FFF2-40B4-BE49-F238E27FC236}">
                <a16:creationId xmlns:a16="http://schemas.microsoft.com/office/drawing/2014/main" id="{6D15F69D-D231-F72A-C42F-BFC522CA3D39}"/>
              </a:ext>
            </a:extLst>
          </p:cNvPr>
          <p:cNvSpPr>
            <a:spLocks noGrp="1" noChangeArrowheads="1"/>
          </p:cNvSpPr>
          <p:nvPr>
            <p:ph idx="1"/>
          </p:nvPr>
        </p:nvSpPr>
        <p:spPr>
          <a:xfrm>
            <a:off x="581192" y="1981200"/>
            <a:ext cx="11229808" cy="3398044"/>
          </a:xfrm>
        </p:spPr>
        <p:txBody>
          <a:bodyPr>
            <a:noAutofit/>
          </a:bodyPr>
          <a:lstStyle/>
          <a:p>
            <a:pPr eaLnBrk="1" hangingPunct="1">
              <a:buFont typeface="Wingdings" pitchFamily="2" charset="2"/>
              <a:buNone/>
              <a:defRPr/>
            </a:pPr>
            <a:r>
              <a:rPr lang="en-US" altLang="en-US" sz="3200" dirty="0"/>
              <a:t>   As a non-partisan charitable organization, Lions Clubs and Districts cannot contribute public or administrative funds to support or endorse an elected official or candidate for local, state, federal or foreign office.</a:t>
            </a:r>
          </a:p>
        </p:txBody>
      </p:sp>
      <p:sp>
        <p:nvSpPr>
          <p:cNvPr id="2" name="Date Placeholder 1">
            <a:extLst>
              <a:ext uri="{FF2B5EF4-FFF2-40B4-BE49-F238E27FC236}">
                <a16:creationId xmlns:a16="http://schemas.microsoft.com/office/drawing/2014/main" id="{6B2B5492-69B4-063D-6CF9-480E3CB64F98}"/>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44AF6BF3-8B70-080E-B6EB-9B636E35F505}"/>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FA4B002C-5552-1C2A-BCE2-88020AB092B8}"/>
              </a:ext>
            </a:extLst>
          </p:cNvPr>
          <p:cNvSpPr>
            <a:spLocks noGrp="1"/>
          </p:cNvSpPr>
          <p:nvPr>
            <p:ph type="sldNum" sz="quarter" idx="12"/>
          </p:nvPr>
        </p:nvSpPr>
        <p:spPr/>
        <p:txBody>
          <a:bodyPr/>
          <a:lstStyle/>
          <a:p>
            <a:fld id="{3744F5DD-F3C7-734B-ABDA-32DF5AE4F5C7}" type="slidenum">
              <a:rPr lang="en-US" altLang="en-US" smtClean="0"/>
              <a:pPr/>
              <a:t>6</a:t>
            </a:fld>
            <a:endParaRPr lang="en-US" altLang="en-US" dirty="0"/>
          </a:p>
        </p:txBody>
      </p:sp>
      <p:pic>
        <p:nvPicPr>
          <p:cNvPr id="5" name="Picture 4">
            <a:extLst>
              <a:ext uri="{FF2B5EF4-FFF2-40B4-BE49-F238E27FC236}">
                <a16:creationId xmlns:a16="http://schemas.microsoft.com/office/drawing/2014/main" id="{14D47C65-FB35-2783-6AA6-FD0D4466EF0B}"/>
              </a:ext>
            </a:extLst>
          </p:cNvPr>
          <p:cNvPicPr>
            <a:picLocks noChangeAspect="1"/>
          </p:cNvPicPr>
          <p:nvPr/>
        </p:nvPicPr>
        <p:blipFill>
          <a:blip r:embed="rId2"/>
          <a:stretch>
            <a:fillRect/>
          </a:stretch>
        </p:blipFill>
        <p:spPr>
          <a:xfrm>
            <a:off x="6111613" y="5860919"/>
            <a:ext cx="619373" cy="61937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2FA24A5C-1C90-22E5-FAC2-488CC1303C81}"/>
              </a:ext>
            </a:extLst>
          </p:cNvPr>
          <p:cNvSpPr>
            <a:spLocks noGrp="1" noChangeArrowheads="1"/>
          </p:cNvSpPr>
          <p:nvPr>
            <p:ph type="title"/>
          </p:nvPr>
        </p:nvSpPr>
        <p:spPr>
          <a:xfrm>
            <a:off x="2105192" y="362032"/>
            <a:ext cx="8077200" cy="1456267"/>
          </a:xfrm>
        </p:spPr>
        <p:txBody>
          <a:bodyPr>
            <a:normAutofit/>
          </a:bodyPr>
          <a:lstStyle/>
          <a:p>
            <a:pPr algn="ctr" eaLnBrk="1" hangingPunct="1">
              <a:defRPr/>
            </a:pPr>
            <a:r>
              <a:rPr lang="en-US" altLang="en-US" sz="3600" b="1" dirty="0"/>
              <a:t>Definition of Public/Activity Funds</a:t>
            </a:r>
          </a:p>
        </p:txBody>
      </p:sp>
      <p:sp>
        <p:nvSpPr>
          <p:cNvPr id="152579" name="Rectangle 3">
            <a:extLst>
              <a:ext uri="{FF2B5EF4-FFF2-40B4-BE49-F238E27FC236}">
                <a16:creationId xmlns:a16="http://schemas.microsoft.com/office/drawing/2014/main" id="{4695B955-4A82-C71D-8FD8-B8E51017D648}"/>
              </a:ext>
            </a:extLst>
          </p:cNvPr>
          <p:cNvSpPr>
            <a:spLocks noGrp="1" noChangeArrowheads="1"/>
          </p:cNvSpPr>
          <p:nvPr>
            <p:ph idx="1"/>
          </p:nvPr>
        </p:nvSpPr>
        <p:spPr>
          <a:xfrm>
            <a:off x="457200" y="1981201"/>
            <a:ext cx="11153608" cy="3649133"/>
          </a:xfrm>
        </p:spPr>
        <p:txBody>
          <a:bodyPr/>
          <a:lstStyle/>
          <a:p>
            <a:pPr eaLnBrk="1" hangingPunct="1">
              <a:buFont typeface="Wingdings" pitchFamily="2" charset="2"/>
              <a:buNone/>
              <a:defRPr/>
            </a:pPr>
            <a:r>
              <a:rPr lang="en-US" altLang="en-US" dirty="0"/>
              <a:t>     </a:t>
            </a:r>
            <a:r>
              <a:rPr lang="en-US" altLang="en-US" sz="3200" dirty="0"/>
              <a:t>Fund raised from the public are the net earnings of income raised from activities open to the public, public contributions, bequests and money accumulated from invested public funds.</a:t>
            </a:r>
          </a:p>
        </p:txBody>
      </p:sp>
      <p:sp>
        <p:nvSpPr>
          <p:cNvPr id="2" name="Date Placeholder 1">
            <a:extLst>
              <a:ext uri="{FF2B5EF4-FFF2-40B4-BE49-F238E27FC236}">
                <a16:creationId xmlns:a16="http://schemas.microsoft.com/office/drawing/2014/main" id="{14748EC5-8B87-0005-6499-9443ACD38D8A}"/>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41A37F05-5DBF-7E41-1884-936CF9CDC054}"/>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613B3E4B-3174-BD35-C4D3-AECF7B46A464}"/>
              </a:ext>
            </a:extLst>
          </p:cNvPr>
          <p:cNvSpPr>
            <a:spLocks noGrp="1"/>
          </p:cNvSpPr>
          <p:nvPr>
            <p:ph type="sldNum" sz="quarter" idx="12"/>
          </p:nvPr>
        </p:nvSpPr>
        <p:spPr/>
        <p:txBody>
          <a:bodyPr/>
          <a:lstStyle/>
          <a:p>
            <a:fld id="{3744F5DD-F3C7-734B-ABDA-32DF5AE4F5C7}" type="slidenum">
              <a:rPr lang="en-US" altLang="en-US" smtClean="0"/>
              <a:pPr/>
              <a:t>7</a:t>
            </a:fld>
            <a:endParaRPr lang="en-US" altLang="en-US" dirty="0"/>
          </a:p>
        </p:txBody>
      </p:sp>
      <p:pic>
        <p:nvPicPr>
          <p:cNvPr id="5" name="Picture 4">
            <a:extLst>
              <a:ext uri="{FF2B5EF4-FFF2-40B4-BE49-F238E27FC236}">
                <a16:creationId xmlns:a16="http://schemas.microsoft.com/office/drawing/2014/main" id="{A435080C-EDB8-A8D8-D24E-A7C8AEB7F9D4}"/>
              </a:ext>
            </a:extLst>
          </p:cNvPr>
          <p:cNvPicPr>
            <a:picLocks noChangeAspect="1"/>
          </p:cNvPicPr>
          <p:nvPr/>
        </p:nvPicPr>
        <p:blipFill>
          <a:blip r:embed="rId2"/>
          <a:stretch>
            <a:fillRect/>
          </a:stretch>
        </p:blipFill>
        <p:spPr>
          <a:xfrm>
            <a:off x="6111613" y="5860919"/>
            <a:ext cx="619373" cy="61937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68E7CBCE-E71B-3E9D-7373-9B5232219542}"/>
              </a:ext>
            </a:extLst>
          </p:cNvPr>
          <p:cNvSpPr>
            <a:spLocks noGrp="1" noChangeArrowheads="1"/>
          </p:cNvSpPr>
          <p:nvPr>
            <p:ph type="title"/>
          </p:nvPr>
        </p:nvSpPr>
        <p:spPr>
          <a:xfrm>
            <a:off x="381001" y="536738"/>
            <a:ext cx="11229806" cy="1141326"/>
          </a:xfrm>
        </p:spPr>
        <p:txBody>
          <a:bodyPr>
            <a:noAutofit/>
          </a:bodyPr>
          <a:lstStyle/>
          <a:p>
            <a:pPr algn="ctr" eaLnBrk="1" hangingPunct="1">
              <a:defRPr/>
            </a:pPr>
            <a:r>
              <a:rPr lang="en-US" altLang="en-US" b="1" u="sng" dirty="0"/>
              <a:t>PUBLIC ACTIVITY - FOUNDATION</a:t>
            </a:r>
            <a:br>
              <a:rPr lang="en-US" altLang="en-US" sz="2400" dirty="0"/>
            </a:br>
            <a:r>
              <a:rPr lang="en-US" altLang="en-US" sz="2400" dirty="0"/>
              <a:t>Formed under Internal Revenue Code  Section 501 (c) (3)</a:t>
            </a:r>
          </a:p>
        </p:txBody>
      </p:sp>
      <p:sp>
        <p:nvSpPr>
          <p:cNvPr id="148483" name="Rectangle 3">
            <a:extLst>
              <a:ext uri="{FF2B5EF4-FFF2-40B4-BE49-F238E27FC236}">
                <a16:creationId xmlns:a16="http://schemas.microsoft.com/office/drawing/2014/main" id="{AB3B056B-32A7-82CB-0E01-1EADD8507FFF}"/>
              </a:ext>
            </a:extLst>
          </p:cNvPr>
          <p:cNvSpPr>
            <a:spLocks noGrp="1" noChangeArrowheads="1"/>
          </p:cNvSpPr>
          <p:nvPr>
            <p:ph idx="1"/>
          </p:nvPr>
        </p:nvSpPr>
        <p:spPr/>
        <p:txBody>
          <a:bodyPr>
            <a:normAutofit/>
          </a:bodyPr>
          <a:lstStyle/>
          <a:p>
            <a:pPr algn="ctr" eaLnBrk="1" hangingPunct="1">
              <a:buFont typeface="Wingdings" pitchFamily="2" charset="2"/>
              <a:buNone/>
              <a:defRPr/>
            </a:pPr>
            <a:r>
              <a:rPr lang="en-US" altLang="en-US" sz="3200" u="sng" dirty="0">
                <a:solidFill>
                  <a:srgbClr val="7030A0"/>
                </a:solidFill>
              </a:rPr>
              <a:t>INCOME</a:t>
            </a:r>
            <a:endParaRPr lang="en-US" altLang="en-US" sz="3200" dirty="0">
              <a:solidFill>
                <a:srgbClr val="7030A0"/>
              </a:solidFill>
            </a:endParaRPr>
          </a:p>
          <a:p>
            <a:pPr eaLnBrk="1" hangingPunct="1">
              <a:defRPr/>
            </a:pPr>
            <a:r>
              <a:rPr lang="en-US" altLang="en-US" sz="3200" dirty="0"/>
              <a:t>Net earnings of income raised from activities open to the public</a:t>
            </a:r>
          </a:p>
          <a:p>
            <a:pPr eaLnBrk="1" hangingPunct="1">
              <a:defRPr/>
            </a:pPr>
            <a:r>
              <a:rPr lang="en-US" altLang="en-US" sz="3200" dirty="0"/>
              <a:t>Public contributions</a:t>
            </a:r>
          </a:p>
          <a:p>
            <a:pPr eaLnBrk="1" hangingPunct="1">
              <a:defRPr/>
            </a:pPr>
            <a:r>
              <a:rPr lang="en-US" altLang="en-US" sz="3200" dirty="0"/>
              <a:t>Requests</a:t>
            </a:r>
          </a:p>
          <a:p>
            <a:pPr eaLnBrk="1" hangingPunct="1">
              <a:defRPr/>
            </a:pPr>
            <a:r>
              <a:rPr lang="en-US" altLang="en-US" sz="3200" dirty="0"/>
              <a:t>Money accumulated from invested public funds</a:t>
            </a:r>
          </a:p>
          <a:p>
            <a:pPr eaLnBrk="1" hangingPunct="1">
              <a:buFont typeface="Wingdings" pitchFamily="2" charset="2"/>
              <a:buNone/>
              <a:defRPr/>
            </a:pPr>
            <a:endParaRPr lang="en-US" altLang="en-US" dirty="0"/>
          </a:p>
        </p:txBody>
      </p:sp>
      <p:sp>
        <p:nvSpPr>
          <p:cNvPr id="2" name="Date Placeholder 1">
            <a:extLst>
              <a:ext uri="{FF2B5EF4-FFF2-40B4-BE49-F238E27FC236}">
                <a16:creationId xmlns:a16="http://schemas.microsoft.com/office/drawing/2014/main" id="{13426FC1-4FFA-9338-4FBB-C686FF984FAE}"/>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B024C2AA-6C7C-24DD-C972-66CA7F8E7AB5}"/>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D9783011-ED35-28EF-E11B-4A8D1D5CECEC}"/>
              </a:ext>
            </a:extLst>
          </p:cNvPr>
          <p:cNvSpPr>
            <a:spLocks noGrp="1"/>
          </p:cNvSpPr>
          <p:nvPr>
            <p:ph type="sldNum" sz="quarter" idx="12"/>
          </p:nvPr>
        </p:nvSpPr>
        <p:spPr/>
        <p:txBody>
          <a:bodyPr/>
          <a:lstStyle/>
          <a:p>
            <a:fld id="{3744F5DD-F3C7-734B-ABDA-32DF5AE4F5C7}" type="slidenum">
              <a:rPr lang="en-US" altLang="en-US" smtClean="0"/>
              <a:pPr/>
              <a:t>8</a:t>
            </a:fld>
            <a:endParaRPr lang="en-US" altLang="en-US" dirty="0"/>
          </a:p>
        </p:txBody>
      </p:sp>
      <p:pic>
        <p:nvPicPr>
          <p:cNvPr id="5" name="Picture 4">
            <a:extLst>
              <a:ext uri="{FF2B5EF4-FFF2-40B4-BE49-F238E27FC236}">
                <a16:creationId xmlns:a16="http://schemas.microsoft.com/office/drawing/2014/main" id="{C1B00267-AA5B-B1CE-A4D5-CD47C237945C}"/>
              </a:ext>
            </a:extLst>
          </p:cNvPr>
          <p:cNvPicPr>
            <a:picLocks noChangeAspect="1"/>
          </p:cNvPicPr>
          <p:nvPr/>
        </p:nvPicPr>
        <p:blipFill>
          <a:blip r:embed="rId2"/>
          <a:stretch>
            <a:fillRect/>
          </a:stretch>
        </p:blipFill>
        <p:spPr>
          <a:xfrm>
            <a:off x="6111613" y="5860919"/>
            <a:ext cx="619373" cy="61937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BB3C1D00-4FBB-91F3-3323-E65228BB7333}"/>
              </a:ext>
            </a:extLst>
          </p:cNvPr>
          <p:cNvSpPr>
            <a:spLocks noGrp="1" noChangeArrowheads="1"/>
          </p:cNvSpPr>
          <p:nvPr>
            <p:ph type="title"/>
          </p:nvPr>
        </p:nvSpPr>
        <p:spPr/>
        <p:txBody>
          <a:bodyPr>
            <a:normAutofit/>
          </a:bodyPr>
          <a:lstStyle/>
          <a:p>
            <a:pPr algn="ctr" eaLnBrk="1" hangingPunct="1">
              <a:defRPr/>
            </a:pPr>
            <a:r>
              <a:rPr lang="en-US" altLang="en-US" sz="3600" b="1" dirty="0"/>
              <a:t>Direct Expenses of a Fundraiser</a:t>
            </a:r>
          </a:p>
        </p:txBody>
      </p:sp>
      <p:sp>
        <p:nvSpPr>
          <p:cNvPr id="154627" name="Rectangle 3">
            <a:extLst>
              <a:ext uri="{FF2B5EF4-FFF2-40B4-BE49-F238E27FC236}">
                <a16:creationId xmlns:a16="http://schemas.microsoft.com/office/drawing/2014/main" id="{62A0FDF9-A489-D7E0-434E-A87FA175A753}"/>
              </a:ext>
            </a:extLst>
          </p:cNvPr>
          <p:cNvSpPr>
            <a:spLocks noGrp="1" noChangeArrowheads="1"/>
          </p:cNvSpPr>
          <p:nvPr>
            <p:ph idx="1"/>
          </p:nvPr>
        </p:nvSpPr>
        <p:spPr>
          <a:xfrm>
            <a:off x="457200" y="1905001"/>
            <a:ext cx="11353800" cy="3649133"/>
          </a:xfrm>
        </p:spPr>
        <p:txBody>
          <a:bodyPr>
            <a:normAutofit/>
          </a:bodyPr>
          <a:lstStyle/>
          <a:p>
            <a:pPr eaLnBrk="1" hangingPunct="1">
              <a:buFont typeface="Wingdings" pitchFamily="2" charset="2"/>
              <a:buNone/>
              <a:defRPr/>
            </a:pPr>
            <a:r>
              <a:rPr lang="en-US" altLang="en-US" sz="3200" dirty="0"/>
              <a:t>   Direct Expenses of a public fundraiser may be deducted from the proceeds of the fundraiser to replenish the administrative funds used to hold the fundraiser</a:t>
            </a:r>
          </a:p>
        </p:txBody>
      </p:sp>
      <p:sp>
        <p:nvSpPr>
          <p:cNvPr id="2" name="Date Placeholder 1">
            <a:extLst>
              <a:ext uri="{FF2B5EF4-FFF2-40B4-BE49-F238E27FC236}">
                <a16:creationId xmlns:a16="http://schemas.microsoft.com/office/drawing/2014/main" id="{6805AD9B-55F0-3EA2-A379-6A348738321E}"/>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F8566D38-F702-777E-A9B1-EC48252FFC07}"/>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7E620ADD-7E0A-74CD-0773-1A5540983A14}"/>
              </a:ext>
            </a:extLst>
          </p:cNvPr>
          <p:cNvSpPr>
            <a:spLocks noGrp="1"/>
          </p:cNvSpPr>
          <p:nvPr>
            <p:ph type="sldNum" sz="quarter" idx="12"/>
          </p:nvPr>
        </p:nvSpPr>
        <p:spPr/>
        <p:txBody>
          <a:bodyPr/>
          <a:lstStyle/>
          <a:p>
            <a:fld id="{3744F5DD-F3C7-734B-ABDA-32DF5AE4F5C7}" type="slidenum">
              <a:rPr lang="en-US" altLang="en-US" smtClean="0"/>
              <a:pPr/>
              <a:t>9</a:t>
            </a:fld>
            <a:endParaRPr lang="en-US" altLang="en-US" dirty="0"/>
          </a:p>
        </p:txBody>
      </p:sp>
      <p:pic>
        <p:nvPicPr>
          <p:cNvPr id="5" name="Picture 4">
            <a:extLst>
              <a:ext uri="{FF2B5EF4-FFF2-40B4-BE49-F238E27FC236}">
                <a16:creationId xmlns:a16="http://schemas.microsoft.com/office/drawing/2014/main" id="{EE27DF30-19CA-41D3-F1F7-4B19A008B833}"/>
              </a:ext>
            </a:extLst>
          </p:cNvPr>
          <p:cNvPicPr>
            <a:picLocks noChangeAspect="1"/>
          </p:cNvPicPr>
          <p:nvPr/>
        </p:nvPicPr>
        <p:blipFill>
          <a:blip r:embed="rId2"/>
          <a:stretch>
            <a:fillRect/>
          </a:stretch>
        </p:blipFill>
        <p:spPr>
          <a:xfrm>
            <a:off x="6111613" y="5860919"/>
            <a:ext cx="619373" cy="61937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3">
            <a:extLst>
              <a:ext uri="{FF2B5EF4-FFF2-40B4-BE49-F238E27FC236}">
                <a16:creationId xmlns:a16="http://schemas.microsoft.com/office/drawing/2014/main" id="{D6F76409-08A1-F542-D6EB-9004747E710F}"/>
              </a:ext>
            </a:extLst>
          </p:cNvPr>
          <p:cNvSpPr>
            <a:spLocks noGrp="1" noChangeArrowheads="1"/>
          </p:cNvSpPr>
          <p:nvPr>
            <p:ph idx="1"/>
          </p:nvPr>
        </p:nvSpPr>
        <p:spPr>
          <a:xfrm>
            <a:off x="457200" y="2222029"/>
            <a:ext cx="11277600" cy="3649133"/>
          </a:xfrm>
        </p:spPr>
        <p:txBody>
          <a:bodyPr>
            <a:noAutofit/>
          </a:bodyPr>
          <a:lstStyle/>
          <a:p>
            <a:pPr algn="ctr" eaLnBrk="1" hangingPunct="1">
              <a:buFont typeface="Wingdings" pitchFamily="2" charset="2"/>
              <a:buNone/>
              <a:defRPr/>
            </a:pPr>
            <a:r>
              <a:rPr lang="en-US" altLang="en-US" sz="3200" u="sng" dirty="0"/>
              <a:t>DISBURSEMENTS</a:t>
            </a:r>
            <a:endParaRPr lang="en-US" altLang="en-US" sz="3200" dirty="0"/>
          </a:p>
          <a:p>
            <a:pPr eaLnBrk="1" hangingPunct="1">
              <a:defRPr/>
            </a:pPr>
            <a:r>
              <a:rPr lang="en-US" altLang="en-US" sz="3200" dirty="0"/>
              <a:t>Must be used for the benefit of the public</a:t>
            </a:r>
          </a:p>
          <a:p>
            <a:pPr eaLnBrk="1" hangingPunct="1">
              <a:defRPr/>
            </a:pPr>
            <a:r>
              <a:rPr lang="en-US" altLang="en-US" sz="3200" dirty="0"/>
              <a:t>No part of the net earnings funds raised from the public shall benefit any individual Lions member or other private individual or entity</a:t>
            </a:r>
          </a:p>
        </p:txBody>
      </p:sp>
      <p:sp>
        <p:nvSpPr>
          <p:cNvPr id="2" name="Date Placeholder 1">
            <a:extLst>
              <a:ext uri="{FF2B5EF4-FFF2-40B4-BE49-F238E27FC236}">
                <a16:creationId xmlns:a16="http://schemas.microsoft.com/office/drawing/2014/main" id="{8E3AB3D5-2C0E-C29C-46E3-51D57DCDFFAC}"/>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92E462E9-B4A1-6F83-5E9F-9FFA93542D9D}"/>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FC2EF124-A4E5-5290-A628-0E0AA20CBB13}"/>
              </a:ext>
            </a:extLst>
          </p:cNvPr>
          <p:cNvSpPr>
            <a:spLocks noGrp="1"/>
          </p:cNvSpPr>
          <p:nvPr>
            <p:ph type="sldNum" sz="quarter" idx="12"/>
          </p:nvPr>
        </p:nvSpPr>
        <p:spPr/>
        <p:txBody>
          <a:bodyPr/>
          <a:lstStyle/>
          <a:p>
            <a:fld id="{3744F5DD-F3C7-734B-ABDA-32DF5AE4F5C7}" type="slidenum">
              <a:rPr lang="en-US" altLang="en-US" smtClean="0"/>
              <a:pPr/>
              <a:t>10</a:t>
            </a:fld>
            <a:endParaRPr lang="en-US" altLang="en-US" dirty="0"/>
          </a:p>
        </p:txBody>
      </p:sp>
      <p:sp>
        <p:nvSpPr>
          <p:cNvPr id="7" name="Rectangle 2">
            <a:extLst>
              <a:ext uri="{FF2B5EF4-FFF2-40B4-BE49-F238E27FC236}">
                <a16:creationId xmlns:a16="http://schemas.microsoft.com/office/drawing/2014/main" id="{02E8AD81-6D4A-ACBB-A023-BB579AC41AF5}"/>
              </a:ext>
            </a:extLst>
          </p:cNvPr>
          <p:cNvSpPr txBox="1">
            <a:spLocks noChangeArrowheads="1"/>
          </p:cNvSpPr>
          <p:nvPr/>
        </p:nvSpPr>
        <p:spPr>
          <a:xfrm>
            <a:off x="457200" y="762002"/>
            <a:ext cx="11277600" cy="1066799"/>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2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US" altLang="en-US" sz="2900" b="1" u="sng" dirty="0">
                <a:solidFill>
                  <a:schemeClr val="bg1"/>
                </a:solidFill>
              </a:rPr>
              <a:t>PUBLIC ACTIVITY - FOUNDATION</a:t>
            </a:r>
            <a:br>
              <a:rPr lang="en-US" altLang="en-US" sz="2400" dirty="0">
                <a:solidFill>
                  <a:schemeClr val="bg1"/>
                </a:solidFill>
              </a:rPr>
            </a:br>
            <a:r>
              <a:rPr lang="en-US" altLang="en-US" sz="2400" dirty="0">
                <a:solidFill>
                  <a:schemeClr val="bg1"/>
                </a:solidFill>
              </a:rPr>
              <a:t>Formed under Internal Revenue Code  Section 501 (c) (3)</a:t>
            </a:r>
          </a:p>
        </p:txBody>
      </p:sp>
      <p:pic>
        <p:nvPicPr>
          <p:cNvPr id="8" name="Picture 7">
            <a:extLst>
              <a:ext uri="{FF2B5EF4-FFF2-40B4-BE49-F238E27FC236}">
                <a16:creationId xmlns:a16="http://schemas.microsoft.com/office/drawing/2014/main" id="{16855D0E-114B-E088-7798-0FA4F4D88887}"/>
              </a:ext>
            </a:extLst>
          </p:cNvPr>
          <p:cNvPicPr>
            <a:picLocks noChangeAspect="1"/>
          </p:cNvPicPr>
          <p:nvPr/>
        </p:nvPicPr>
        <p:blipFill>
          <a:blip r:embed="rId2"/>
          <a:stretch>
            <a:fillRect/>
          </a:stretch>
        </p:blipFill>
        <p:spPr>
          <a:xfrm>
            <a:off x="6111613" y="5860919"/>
            <a:ext cx="619373" cy="61937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4035934B-2548-FB3C-E646-B6F44B02FABD}"/>
              </a:ext>
            </a:extLst>
          </p:cNvPr>
          <p:cNvSpPr>
            <a:spLocks noGrp="1" noChangeArrowheads="1"/>
          </p:cNvSpPr>
          <p:nvPr>
            <p:ph type="title"/>
          </p:nvPr>
        </p:nvSpPr>
        <p:spPr/>
        <p:txBody>
          <a:bodyPr>
            <a:normAutofit/>
          </a:bodyPr>
          <a:lstStyle/>
          <a:p>
            <a:pPr algn="ctr" eaLnBrk="1" hangingPunct="1">
              <a:defRPr/>
            </a:pPr>
            <a:r>
              <a:rPr lang="en-US" altLang="en-US" sz="3600" b="1" dirty="0"/>
              <a:t>Use of Funds Guidelines</a:t>
            </a:r>
          </a:p>
        </p:txBody>
      </p:sp>
      <p:sp>
        <p:nvSpPr>
          <p:cNvPr id="158723" name="Rectangle 3">
            <a:extLst>
              <a:ext uri="{FF2B5EF4-FFF2-40B4-BE49-F238E27FC236}">
                <a16:creationId xmlns:a16="http://schemas.microsoft.com/office/drawing/2014/main" id="{0A7E9819-CB2F-1FA6-6C13-EA68F305BF98}"/>
              </a:ext>
            </a:extLst>
          </p:cNvPr>
          <p:cNvSpPr>
            <a:spLocks noGrp="1" noChangeArrowheads="1"/>
          </p:cNvSpPr>
          <p:nvPr>
            <p:ph idx="1"/>
          </p:nvPr>
        </p:nvSpPr>
        <p:spPr>
          <a:xfrm>
            <a:off x="457200" y="2034578"/>
            <a:ext cx="11353800" cy="3649133"/>
          </a:xfrm>
        </p:spPr>
        <p:txBody>
          <a:bodyPr>
            <a:noAutofit/>
          </a:bodyPr>
          <a:lstStyle/>
          <a:p>
            <a:pPr eaLnBrk="1" hangingPunct="1">
              <a:buFont typeface="Wingdings" pitchFamily="2" charset="2"/>
              <a:buNone/>
              <a:defRPr/>
            </a:pPr>
            <a:r>
              <a:rPr lang="en-US" altLang="en-US" sz="3200" dirty="0"/>
              <a:t>   These guidelines are intended to assist Lions members, clubs and districts in following the Use of Funds Policy adopted by the International Board of Directors.</a:t>
            </a:r>
          </a:p>
          <a:p>
            <a:pPr eaLnBrk="1" hangingPunct="1">
              <a:buFont typeface="Wingdings" pitchFamily="2" charset="2"/>
              <a:buNone/>
              <a:defRPr/>
            </a:pPr>
            <a:r>
              <a:rPr lang="en-US" altLang="en-US" sz="2800" dirty="0"/>
              <a:t>    IT SHOULD BE NOTED THAT THESE GUIDELINES ARE NOT INTENDED TO CONSTITUTE LEGAL OR TAX ADVICE.</a:t>
            </a:r>
          </a:p>
        </p:txBody>
      </p:sp>
      <p:sp>
        <p:nvSpPr>
          <p:cNvPr id="2" name="Date Placeholder 1">
            <a:extLst>
              <a:ext uri="{FF2B5EF4-FFF2-40B4-BE49-F238E27FC236}">
                <a16:creationId xmlns:a16="http://schemas.microsoft.com/office/drawing/2014/main" id="{F02F2105-DF14-DAD4-0C11-3F5806855F97}"/>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A9E9C850-9A10-E4D0-6805-7EC01EC5E97C}"/>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AA784C43-C6C7-788F-DAEB-90D6B85A0FB0}"/>
              </a:ext>
            </a:extLst>
          </p:cNvPr>
          <p:cNvSpPr>
            <a:spLocks noGrp="1"/>
          </p:cNvSpPr>
          <p:nvPr>
            <p:ph type="sldNum" sz="quarter" idx="12"/>
          </p:nvPr>
        </p:nvSpPr>
        <p:spPr/>
        <p:txBody>
          <a:bodyPr/>
          <a:lstStyle/>
          <a:p>
            <a:fld id="{3744F5DD-F3C7-734B-ABDA-32DF5AE4F5C7}" type="slidenum">
              <a:rPr lang="en-US" altLang="en-US" smtClean="0"/>
              <a:pPr/>
              <a:t>11</a:t>
            </a:fld>
            <a:endParaRPr lang="en-US" altLang="en-US" dirty="0"/>
          </a:p>
        </p:txBody>
      </p:sp>
      <p:pic>
        <p:nvPicPr>
          <p:cNvPr id="5" name="Picture 4">
            <a:extLst>
              <a:ext uri="{FF2B5EF4-FFF2-40B4-BE49-F238E27FC236}">
                <a16:creationId xmlns:a16="http://schemas.microsoft.com/office/drawing/2014/main" id="{60AAE10D-21BC-542F-900A-45F620B88143}"/>
              </a:ext>
            </a:extLst>
          </p:cNvPr>
          <p:cNvPicPr>
            <a:picLocks noChangeAspect="1"/>
          </p:cNvPicPr>
          <p:nvPr/>
        </p:nvPicPr>
        <p:blipFill>
          <a:blip r:embed="rId2"/>
          <a:stretch>
            <a:fillRect/>
          </a:stretch>
        </p:blipFill>
        <p:spPr>
          <a:xfrm>
            <a:off x="6111613" y="5860919"/>
            <a:ext cx="619373" cy="61937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DC010D83-B4A9-D733-42F2-3B65AD3F73BC}"/>
              </a:ext>
            </a:extLst>
          </p:cNvPr>
          <p:cNvSpPr>
            <a:spLocks noGrp="1" noChangeArrowheads="1"/>
          </p:cNvSpPr>
          <p:nvPr>
            <p:ph type="title"/>
          </p:nvPr>
        </p:nvSpPr>
        <p:spPr>
          <a:xfrm>
            <a:off x="2590800" y="533401"/>
            <a:ext cx="6172200" cy="854869"/>
          </a:xfrm>
        </p:spPr>
        <p:txBody>
          <a:bodyPr>
            <a:normAutofit/>
          </a:bodyPr>
          <a:lstStyle/>
          <a:p>
            <a:pPr algn="ctr" eaLnBrk="1" hangingPunct="1">
              <a:defRPr/>
            </a:pPr>
            <a:r>
              <a:rPr lang="en-US" altLang="en-US" sz="3600" b="1" dirty="0"/>
              <a:t>PROPERTY</a:t>
            </a:r>
          </a:p>
        </p:txBody>
      </p:sp>
      <p:sp>
        <p:nvSpPr>
          <p:cNvPr id="2" name="Date Placeholder 1">
            <a:extLst>
              <a:ext uri="{FF2B5EF4-FFF2-40B4-BE49-F238E27FC236}">
                <a16:creationId xmlns:a16="http://schemas.microsoft.com/office/drawing/2014/main" id="{4E5AFD0D-2AEF-521F-2DB8-96E1EDBE1812}"/>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B6673E6F-316D-234E-5DB7-CEF62F100864}"/>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BC70D565-C10A-69C0-8C89-E6779A5F8334}"/>
              </a:ext>
            </a:extLst>
          </p:cNvPr>
          <p:cNvSpPr>
            <a:spLocks noGrp="1"/>
          </p:cNvSpPr>
          <p:nvPr>
            <p:ph type="sldNum" sz="quarter" idx="12"/>
          </p:nvPr>
        </p:nvSpPr>
        <p:spPr/>
        <p:txBody>
          <a:bodyPr/>
          <a:lstStyle/>
          <a:p>
            <a:fld id="{3744F5DD-F3C7-734B-ABDA-32DF5AE4F5C7}" type="slidenum">
              <a:rPr lang="en-US" altLang="en-US" smtClean="0"/>
              <a:pPr/>
              <a:t>12</a:t>
            </a:fld>
            <a:endParaRPr lang="en-US" altLang="en-US" dirty="0"/>
          </a:p>
        </p:txBody>
      </p:sp>
      <p:sp>
        <p:nvSpPr>
          <p:cNvPr id="5" name="TextBox 4">
            <a:extLst>
              <a:ext uri="{FF2B5EF4-FFF2-40B4-BE49-F238E27FC236}">
                <a16:creationId xmlns:a16="http://schemas.microsoft.com/office/drawing/2014/main" id="{25A560D8-BC1C-5715-D166-82332C6FC8A3}"/>
              </a:ext>
            </a:extLst>
          </p:cNvPr>
          <p:cNvSpPr txBox="1"/>
          <p:nvPr/>
        </p:nvSpPr>
        <p:spPr>
          <a:xfrm>
            <a:off x="457200" y="1905000"/>
            <a:ext cx="11353799" cy="4339650"/>
          </a:xfrm>
          <a:prstGeom prst="rect">
            <a:avLst/>
          </a:prstGeom>
          <a:noFill/>
        </p:spPr>
        <p:txBody>
          <a:bodyPr wrap="square" rtlCol="0">
            <a:spAutoFit/>
          </a:bodyPr>
          <a:lstStyle/>
          <a:p>
            <a:pPr marL="285750" indent="-285750">
              <a:buFont typeface="Wingdings" pitchFamily="2" charset="2"/>
              <a:buChar char="§"/>
            </a:pPr>
            <a:r>
              <a:rPr lang="en-US" altLang="en-US" sz="2400" dirty="0"/>
              <a:t>A Lions Club raised funds from the public to build a community center.  May the building be used for Lions meetings as well as for the community?</a:t>
            </a:r>
          </a:p>
          <a:p>
            <a:endParaRPr lang="en-US" dirty="0"/>
          </a:p>
          <a:p>
            <a:pPr marL="285750" indent="-285750">
              <a:buFont typeface="Wingdings" pitchFamily="2" charset="2"/>
              <a:buChar char="§"/>
            </a:pPr>
            <a:r>
              <a:rPr lang="en-US" altLang="en-US" sz="2400" dirty="0"/>
              <a:t> The Lions Club owns a building and permits the local Boy Scouts (or other community related group) to use the building free of charge.  May we use funds from the public account to clean the building after the use by such organizations?</a:t>
            </a:r>
          </a:p>
          <a:p>
            <a:endParaRPr lang="en-US" altLang="en-US" dirty="0"/>
          </a:p>
          <a:p>
            <a:pPr marL="285750" indent="-285750">
              <a:buFont typeface="Wingdings" pitchFamily="2" charset="2"/>
              <a:buChar char="§"/>
            </a:pPr>
            <a:r>
              <a:rPr lang="en-US" altLang="en-US" sz="2400" dirty="0"/>
              <a:t> The Lions Club maintains a public park.  may we use public funds for maintenance of the public park?</a:t>
            </a:r>
          </a:p>
          <a:p>
            <a:endParaRPr lang="en-US" dirty="0"/>
          </a:p>
          <a:p>
            <a:pPr marL="285750" indent="-285750">
              <a:buFont typeface="Wingdings" pitchFamily="2" charset="2"/>
              <a:buChar char="§"/>
            </a:pPr>
            <a:r>
              <a:rPr lang="en-US" altLang="en-US" sz="2400" dirty="0"/>
              <a:t>Our Lions Club owns a Clubhouse and we want to sell it.  Are the proceeds from the sale considered public funds?</a:t>
            </a:r>
            <a:endParaRPr lang="en-US" sz="2400" dirty="0"/>
          </a:p>
        </p:txBody>
      </p:sp>
      <p:pic>
        <p:nvPicPr>
          <p:cNvPr id="6" name="Picture 5">
            <a:extLst>
              <a:ext uri="{FF2B5EF4-FFF2-40B4-BE49-F238E27FC236}">
                <a16:creationId xmlns:a16="http://schemas.microsoft.com/office/drawing/2014/main" id="{DC1F08C4-B319-1565-F9C3-54CE46C5B197}"/>
              </a:ext>
            </a:extLst>
          </p:cNvPr>
          <p:cNvPicPr>
            <a:picLocks noChangeAspect="1"/>
          </p:cNvPicPr>
          <p:nvPr/>
        </p:nvPicPr>
        <p:blipFill>
          <a:blip r:embed="rId2"/>
          <a:stretch>
            <a:fillRect/>
          </a:stretch>
        </p:blipFill>
        <p:spPr>
          <a:xfrm>
            <a:off x="6096000" y="6063439"/>
            <a:ext cx="619373" cy="61937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id="{149E2148-514E-6B2F-A1E2-ED38894E0CFA}"/>
              </a:ext>
            </a:extLst>
          </p:cNvPr>
          <p:cNvSpPr>
            <a:spLocks noGrp="1" noChangeArrowheads="1"/>
          </p:cNvSpPr>
          <p:nvPr>
            <p:ph type="title"/>
          </p:nvPr>
        </p:nvSpPr>
        <p:spPr>
          <a:xfrm>
            <a:off x="2819400" y="588579"/>
            <a:ext cx="6172200" cy="854869"/>
          </a:xfrm>
        </p:spPr>
        <p:txBody>
          <a:bodyPr>
            <a:normAutofit/>
          </a:bodyPr>
          <a:lstStyle/>
          <a:p>
            <a:pPr algn="ctr" eaLnBrk="1" hangingPunct="1">
              <a:defRPr/>
            </a:pPr>
            <a:r>
              <a:rPr lang="en-US" altLang="en-US" sz="3600" b="1" dirty="0"/>
              <a:t>OPERATING EXPENSES</a:t>
            </a:r>
          </a:p>
        </p:txBody>
      </p:sp>
      <p:sp>
        <p:nvSpPr>
          <p:cNvPr id="2" name="Date Placeholder 1">
            <a:extLst>
              <a:ext uri="{FF2B5EF4-FFF2-40B4-BE49-F238E27FC236}">
                <a16:creationId xmlns:a16="http://schemas.microsoft.com/office/drawing/2014/main" id="{DC231B3D-FC13-CAA8-D810-35123FF3D737}"/>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C3B45410-A293-9362-792D-134FAAAECECA}"/>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B8D502CD-0811-3C17-3CC8-1687B6544B4A}"/>
              </a:ext>
            </a:extLst>
          </p:cNvPr>
          <p:cNvSpPr>
            <a:spLocks noGrp="1"/>
          </p:cNvSpPr>
          <p:nvPr>
            <p:ph type="sldNum" sz="quarter" idx="12"/>
          </p:nvPr>
        </p:nvSpPr>
        <p:spPr/>
        <p:txBody>
          <a:bodyPr/>
          <a:lstStyle/>
          <a:p>
            <a:fld id="{3744F5DD-F3C7-734B-ABDA-32DF5AE4F5C7}" type="slidenum">
              <a:rPr lang="en-US" altLang="en-US" smtClean="0"/>
              <a:pPr/>
              <a:t>13</a:t>
            </a:fld>
            <a:endParaRPr lang="en-US" altLang="en-US" dirty="0"/>
          </a:p>
        </p:txBody>
      </p:sp>
      <p:sp>
        <p:nvSpPr>
          <p:cNvPr id="6" name="TextBox 5">
            <a:extLst>
              <a:ext uri="{FF2B5EF4-FFF2-40B4-BE49-F238E27FC236}">
                <a16:creationId xmlns:a16="http://schemas.microsoft.com/office/drawing/2014/main" id="{D20637DF-53E7-02F8-CE72-0B3B1DA2530B}"/>
              </a:ext>
            </a:extLst>
          </p:cNvPr>
          <p:cNvSpPr txBox="1"/>
          <p:nvPr/>
        </p:nvSpPr>
        <p:spPr>
          <a:xfrm>
            <a:off x="381000" y="1981201"/>
            <a:ext cx="11430000" cy="4370427"/>
          </a:xfrm>
          <a:prstGeom prst="rect">
            <a:avLst/>
          </a:prstGeom>
          <a:noFill/>
        </p:spPr>
        <p:txBody>
          <a:bodyPr wrap="square" rtlCol="0">
            <a:spAutoFit/>
          </a:bodyPr>
          <a:lstStyle/>
          <a:p>
            <a:pPr marL="285750" indent="-285750">
              <a:buFont typeface="Arial" panose="020B0604020202020204" pitchFamily="34" charset="0"/>
              <a:buChar char="•"/>
            </a:pPr>
            <a:r>
              <a:rPr lang="en-US" altLang="en-US" sz="2000" dirty="0"/>
              <a:t>Our Lions Club purchased directors and officers liability insurance with the crime/fidelity (bond) coverage to protect the officers of the club and to protect the club from losses as a result of fraudulent acts. What funds may be used to purchase this insurance?</a:t>
            </a:r>
          </a:p>
          <a:p>
            <a:endParaRPr lang="en-US" altLang="en-US" sz="2000" dirty="0"/>
          </a:p>
          <a:p>
            <a:pPr marL="285750" indent="-285750">
              <a:buFont typeface="Arial" panose="020B0604020202020204" pitchFamily="34" charset="0"/>
              <a:buChar char="•"/>
            </a:pPr>
            <a:r>
              <a:rPr lang="en-US" altLang="en-US" sz="2000" dirty="0"/>
              <a:t> Our Lions Club purchased excess umbrella liability and liquor liability insurance for our annual fundraiser.  What funds may be used to purchase this insurance?</a:t>
            </a:r>
          </a:p>
          <a:p>
            <a:pPr marL="285750" indent="-285750">
              <a:buFont typeface="Arial" panose="020B0604020202020204" pitchFamily="34" charset="0"/>
              <a:buChar char="•"/>
            </a:pPr>
            <a:endParaRPr lang="en-US" altLang="en-US" sz="2000" dirty="0"/>
          </a:p>
          <a:p>
            <a:pPr marL="285750" indent="-285750">
              <a:buFont typeface="Arial" panose="020B0604020202020204" pitchFamily="34" charset="0"/>
              <a:buChar char="•"/>
            </a:pPr>
            <a:r>
              <a:rPr lang="en-US" altLang="en-US" sz="2000" dirty="0"/>
              <a:t> Our Lions Club has decided to create a separate Lions foundation.  May we use public funds for the start-up costs for creating the legal entity?</a:t>
            </a:r>
          </a:p>
          <a:p>
            <a:pPr marL="285750" indent="-285750">
              <a:buFont typeface="Arial" panose="020B0604020202020204" pitchFamily="34" charset="0"/>
              <a:buChar char="•"/>
            </a:pPr>
            <a:endParaRPr lang="en-US" altLang="en-US" sz="2000" dirty="0"/>
          </a:p>
          <a:p>
            <a:pPr marL="285750" indent="-285750">
              <a:buFont typeface="Arial" panose="020B0604020202020204" pitchFamily="34" charset="0"/>
              <a:buChar char="•"/>
            </a:pPr>
            <a:r>
              <a:rPr lang="en-US" altLang="en-US" sz="2000" dirty="0"/>
              <a:t> Our Lions Club received a large bequest and would like to create a permanent endowment for scholarships.  What funds can we use for the expenses related to setting up the endowment as well as ongoing fees for managing the endowment?</a:t>
            </a:r>
          </a:p>
          <a:p>
            <a:endParaRPr lang="en-US" dirty="0"/>
          </a:p>
        </p:txBody>
      </p:sp>
      <p:pic>
        <p:nvPicPr>
          <p:cNvPr id="7" name="Picture 6">
            <a:extLst>
              <a:ext uri="{FF2B5EF4-FFF2-40B4-BE49-F238E27FC236}">
                <a16:creationId xmlns:a16="http://schemas.microsoft.com/office/drawing/2014/main" id="{67DC0F4C-7657-E13E-B41A-60784DCB2797}"/>
              </a:ext>
            </a:extLst>
          </p:cNvPr>
          <p:cNvPicPr>
            <a:picLocks noChangeAspect="1"/>
          </p:cNvPicPr>
          <p:nvPr/>
        </p:nvPicPr>
        <p:blipFill>
          <a:blip r:embed="rId2"/>
          <a:stretch>
            <a:fillRect/>
          </a:stretch>
        </p:blipFill>
        <p:spPr>
          <a:xfrm>
            <a:off x="6100493" y="5952748"/>
            <a:ext cx="619373" cy="61937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F41C43F5-6714-6F6E-F6C0-4848C5229664}"/>
              </a:ext>
            </a:extLst>
          </p:cNvPr>
          <p:cNvSpPr>
            <a:spLocks noGrp="1" noChangeArrowheads="1"/>
          </p:cNvSpPr>
          <p:nvPr>
            <p:ph type="title"/>
          </p:nvPr>
        </p:nvSpPr>
        <p:spPr>
          <a:xfrm>
            <a:off x="533400" y="746407"/>
            <a:ext cx="11277600" cy="854869"/>
          </a:xfrm>
        </p:spPr>
        <p:txBody>
          <a:bodyPr>
            <a:noAutofit/>
          </a:bodyPr>
          <a:lstStyle/>
          <a:p>
            <a:pPr algn="ctr" eaLnBrk="1" hangingPunct="1">
              <a:defRPr/>
            </a:pPr>
            <a:r>
              <a:rPr lang="en-US" altLang="en-US" sz="3600" b="1" dirty="0"/>
              <a:t>Benefits to Lions or Family Members</a:t>
            </a:r>
          </a:p>
        </p:txBody>
      </p:sp>
      <p:sp>
        <p:nvSpPr>
          <p:cNvPr id="2" name="Date Placeholder 1">
            <a:extLst>
              <a:ext uri="{FF2B5EF4-FFF2-40B4-BE49-F238E27FC236}">
                <a16:creationId xmlns:a16="http://schemas.microsoft.com/office/drawing/2014/main" id="{E6F3AF6D-4B52-EAE8-CD0F-EDC956825112}"/>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DA9C2B74-F5A9-3D06-B986-35543AF6F196}"/>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DAFF3DE9-E6A0-5C37-B0B9-5B8FAC8B53E4}"/>
              </a:ext>
            </a:extLst>
          </p:cNvPr>
          <p:cNvSpPr>
            <a:spLocks noGrp="1"/>
          </p:cNvSpPr>
          <p:nvPr>
            <p:ph type="sldNum" sz="quarter" idx="12"/>
          </p:nvPr>
        </p:nvSpPr>
        <p:spPr/>
        <p:txBody>
          <a:bodyPr/>
          <a:lstStyle/>
          <a:p>
            <a:fld id="{3744F5DD-F3C7-734B-ABDA-32DF5AE4F5C7}" type="slidenum">
              <a:rPr lang="en-US" altLang="en-US" smtClean="0"/>
              <a:pPr/>
              <a:t>14</a:t>
            </a:fld>
            <a:endParaRPr lang="en-US" altLang="en-US" dirty="0"/>
          </a:p>
        </p:txBody>
      </p:sp>
      <p:sp>
        <p:nvSpPr>
          <p:cNvPr id="5" name="TextBox 4">
            <a:extLst>
              <a:ext uri="{FF2B5EF4-FFF2-40B4-BE49-F238E27FC236}">
                <a16:creationId xmlns:a16="http://schemas.microsoft.com/office/drawing/2014/main" id="{E69B0571-7BDA-4E53-CE83-131C992B05FC}"/>
              </a:ext>
            </a:extLst>
          </p:cNvPr>
          <p:cNvSpPr txBox="1"/>
          <p:nvPr/>
        </p:nvSpPr>
        <p:spPr>
          <a:xfrm>
            <a:off x="381000" y="1915730"/>
            <a:ext cx="11430000" cy="4154984"/>
          </a:xfrm>
          <a:prstGeom prst="rect">
            <a:avLst/>
          </a:prstGeom>
          <a:noFill/>
        </p:spPr>
        <p:txBody>
          <a:bodyPr wrap="square" rtlCol="0">
            <a:spAutoFit/>
          </a:bodyPr>
          <a:lstStyle/>
          <a:p>
            <a:pPr marL="285750" indent="-285750">
              <a:buFont typeface="Arial" panose="020B0604020202020204" pitchFamily="34" charset="0"/>
              <a:buChar char="•"/>
            </a:pPr>
            <a:r>
              <a:rPr lang="en-US" altLang="en-US" sz="2400" dirty="0"/>
              <a:t> A member of our Lions Club recently lost their house due to a fire.  May be use public funds to assist him?</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altLang="en-US" sz="2400" dirty="0"/>
              <a:t>The sister of one of our Lions Club members recently lost their house due to a flood.  May we use public funds to assist her?</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altLang="en-US" sz="2400" dirty="0"/>
              <a:t>Our town recently suffered a devastating flood and many of the Lions as well as the community at large suffered extensive loss to their homes.  May we use public funds to assist the community which would include affected Lions?</a:t>
            </a:r>
          </a:p>
          <a:p>
            <a:pPr marL="285750" indent="-285750">
              <a:buFont typeface="Arial" panose="020B0604020202020204" pitchFamily="34" charset="0"/>
              <a:buChar char="•"/>
            </a:pPr>
            <a:endParaRPr lang="en-US" altLang="en-US" sz="1600" dirty="0"/>
          </a:p>
          <a:p>
            <a:pPr marL="285750" indent="-285750">
              <a:buFont typeface="Arial" panose="020B0604020202020204" pitchFamily="34" charset="0"/>
              <a:buChar char="•"/>
            </a:pPr>
            <a:r>
              <a:rPr lang="en-US" altLang="en-US" sz="2400" dirty="0"/>
              <a:t> Our Lions Club wants to establish a scholarship fund for children or grandchildren of Lions members.  May we raise funds from the public to support this fund?</a:t>
            </a:r>
            <a:endParaRPr lang="en-US" sz="2400" dirty="0"/>
          </a:p>
        </p:txBody>
      </p:sp>
      <p:pic>
        <p:nvPicPr>
          <p:cNvPr id="6" name="Picture 5">
            <a:extLst>
              <a:ext uri="{FF2B5EF4-FFF2-40B4-BE49-F238E27FC236}">
                <a16:creationId xmlns:a16="http://schemas.microsoft.com/office/drawing/2014/main" id="{88E02CF1-A864-F4D5-F18F-E0EF055C70E4}"/>
              </a:ext>
            </a:extLst>
          </p:cNvPr>
          <p:cNvPicPr>
            <a:picLocks noChangeAspect="1"/>
          </p:cNvPicPr>
          <p:nvPr/>
        </p:nvPicPr>
        <p:blipFill>
          <a:blip r:embed="rId2"/>
          <a:stretch>
            <a:fillRect/>
          </a:stretch>
        </p:blipFill>
        <p:spPr>
          <a:xfrm>
            <a:off x="6096000" y="6012017"/>
            <a:ext cx="619373" cy="61937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EB75487E-7A1A-6BF0-A41A-E384B238FEA1}"/>
              </a:ext>
            </a:extLst>
          </p:cNvPr>
          <p:cNvSpPr>
            <a:spLocks noGrp="1" noChangeArrowheads="1"/>
          </p:cNvSpPr>
          <p:nvPr>
            <p:ph type="title"/>
          </p:nvPr>
        </p:nvSpPr>
        <p:spPr>
          <a:xfrm>
            <a:off x="457200" y="625054"/>
            <a:ext cx="11153608" cy="1163241"/>
          </a:xfrm>
        </p:spPr>
        <p:txBody>
          <a:bodyPr>
            <a:noAutofit/>
          </a:bodyPr>
          <a:lstStyle/>
          <a:p>
            <a:pPr algn="ctr" eaLnBrk="1" hangingPunct="1">
              <a:defRPr/>
            </a:pPr>
            <a:r>
              <a:rPr lang="en-US" altLang="en-US" sz="3600" b="1" dirty="0"/>
              <a:t>PUBLIC FUNDRAISERS VS </a:t>
            </a:r>
            <a:br>
              <a:rPr lang="en-US" altLang="en-US" sz="3600" b="1" dirty="0"/>
            </a:br>
            <a:r>
              <a:rPr lang="en-US" altLang="en-US" sz="3600" b="1" dirty="0"/>
              <a:t>PRIVATE LIONS FUNDRAISERS</a:t>
            </a:r>
          </a:p>
        </p:txBody>
      </p:sp>
      <p:sp>
        <p:nvSpPr>
          <p:cNvPr id="2" name="Date Placeholder 1">
            <a:extLst>
              <a:ext uri="{FF2B5EF4-FFF2-40B4-BE49-F238E27FC236}">
                <a16:creationId xmlns:a16="http://schemas.microsoft.com/office/drawing/2014/main" id="{FBB729AA-1D64-059F-31B0-2F51853A36DA}"/>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78DEDC36-1198-DF87-8031-DC85ED1EEE00}"/>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E0532C86-DDA5-2342-8F2C-6B9EA233FF8A}"/>
              </a:ext>
            </a:extLst>
          </p:cNvPr>
          <p:cNvSpPr>
            <a:spLocks noGrp="1"/>
          </p:cNvSpPr>
          <p:nvPr>
            <p:ph type="sldNum" sz="quarter" idx="12"/>
          </p:nvPr>
        </p:nvSpPr>
        <p:spPr/>
        <p:txBody>
          <a:bodyPr/>
          <a:lstStyle/>
          <a:p>
            <a:fld id="{3744F5DD-F3C7-734B-ABDA-32DF5AE4F5C7}" type="slidenum">
              <a:rPr lang="en-US" altLang="en-US" smtClean="0"/>
              <a:pPr/>
              <a:t>15</a:t>
            </a:fld>
            <a:endParaRPr lang="en-US" altLang="en-US" dirty="0"/>
          </a:p>
        </p:txBody>
      </p:sp>
      <p:sp>
        <p:nvSpPr>
          <p:cNvPr id="6" name="TextBox 5">
            <a:extLst>
              <a:ext uri="{FF2B5EF4-FFF2-40B4-BE49-F238E27FC236}">
                <a16:creationId xmlns:a16="http://schemas.microsoft.com/office/drawing/2014/main" id="{705246F9-D3DC-9418-30B0-D8D288F41BC2}"/>
              </a:ext>
            </a:extLst>
          </p:cNvPr>
          <p:cNvSpPr txBox="1"/>
          <p:nvPr/>
        </p:nvSpPr>
        <p:spPr>
          <a:xfrm>
            <a:off x="357104" y="1893868"/>
            <a:ext cx="11353800" cy="4370427"/>
          </a:xfrm>
          <a:prstGeom prst="rect">
            <a:avLst/>
          </a:prstGeom>
          <a:noFill/>
        </p:spPr>
        <p:txBody>
          <a:bodyPr wrap="square" rtlCol="0">
            <a:spAutoFit/>
          </a:bodyPr>
          <a:lstStyle/>
          <a:p>
            <a:pPr marL="285750" indent="-285750">
              <a:buFont typeface="Arial" panose="020B0604020202020204" pitchFamily="34" charset="0"/>
              <a:buChar char="•"/>
            </a:pPr>
            <a:r>
              <a:rPr lang="en-US" altLang="en-US" sz="2000" dirty="0"/>
              <a:t>We are having a Lions dinner open to all Lions Clubs in the District.  May we use the proceeds from the sale of the tickets to the dinner for our administrative funds?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altLang="en-US" sz="2000" dirty="0"/>
              <a:t>Our Lions Club is working the vending area at the local football game and is getting paid a percentage of the sales by the stadium.  May we designate our payment as administrative funds?</a:t>
            </a:r>
          </a:p>
          <a:p>
            <a:pPr marL="285750" indent="-285750">
              <a:buFont typeface="Arial" panose="020B0604020202020204" pitchFamily="34" charset="0"/>
              <a:buChar char="•"/>
            </a:pPr>
            <a:endParaRPr lang="en-US" altLang="en-US" sz="2000" dirty="0"/>
          </a:p>
          <a:p>
            <a:pPr marL="285750" indent="-285750">
              <a:buFont typeface="Arial" panose="020B0604020202020204" pitchFamily="34" charset="0"/>
              <a:buChar char="•"/>
            </a:pPr>
            <a:r>
              <a:rPr lang="en-US" altLang="en-US" sz="2000" dirty="0"/>
              <a:t> May our Lions Club accept a personal bequest from a member of the public (non-Lion) to be designated administrative funds?</a:t>
            </a:r>
          </a:p>
          <a:p>
            <a:pPr marL="285750" indent="-285750">
              <a:buFont typeface="Arial" panose="020B0604020202020204" pitchFamily="34" charset="0"/>
              <a:buChar char="•"/>
            </a:pPr>
            <a:endParaRPr lang="en-US" altLang="en-US" sz="2000" dirty="0"/>
          </a:p>
          <a:p>
            <a:pPr marL="285750" indent="-285750">
              <a:buFont typeface="Arial" panose="020B0604020202020204" pitchFamily="34" charset="0"/>
              <a:buChar char="•"/>
            </a:pPr>
            <a:r>
              <a:rPr lang="en-US" altLang="en-US" sz="2000" dirty="0"/>
              <a:t>A Lions Club provides free food for participants (and is recognized for it) in a fundraiser for a non-Lion cause, such as the Cancer Society 5K Race.  Some participants want to make donations for the food.  If the club puts a donation box on the table, what must be done with the donations?  What if people just hand the club money with no directions?</a:t>
            </a:r>
          </a:p>
          <a:p>
            <a:endParaRPr lang="en-US" altLang="en-US" dirty="0"/>
          </a:p>
        </p:txBody>
      </p:sp>
      <p:pic>
        <p:nvPicPr>
          <p:cNvPr id="7" name="Picture 6">
            <a:extLst>
              <a:ext uri="{FF2B5EF4-FFF2-40B4-BE49-F238E27FC236}">
                <a16:creationId xmlns:a16="http://schemas.microsoft.com/office/drawing/2014/main" id="{D60DB723-89C5-E52B-B4FA-93A530C6A5FE}"/>
              </a:ext>
            </a:extLst>
          </p:cNvPr>
          <p:cNvPicPr>
            <a:picLocks noChangeAspect="1"/>
          </p:cNvPicPr>
          <p:nvPr/>
        </p:nvPicPr>
        <p:blipFill>
          <a:blip r:embed="rId2"/>
          <a:stretch>
            <a:fillRect/>
          </a:stretch>
        </p:blipFill>
        <p:spPr>
          <a:xfrm>
            <a:off x="6111613" y="5860919"/>
            <a:ext cx="619373" cy="61937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7" name="Rectangle 3">
            <a:extLst>
              <a:ext uri="{FF2B5EF4-FFF2-40B4-BE49-F238E27FC236}">
                <a16:creationId xmlns:a16="http://schemas.microsoft.com/office/drawing/2014/main" id="{DFE1C500-CB85-2D56-3658-232ECB539712}"/>
              </a:ext>
            </a:extLst>
          </p:cNvPr>
          <p:cNvSpPr>
            <a:spLocks noGrp="1" noChangeArrowheads="1"/>
          </p:cNvSpPr>
          <p:nvPr>
            <p:ph idx="1"/>
          </p:nvPr>
        </p:nvSpPr>
        <p:spPr>
          <a:xfrm>
            <a:off x="457200" y="536740"/>
            <a:ext cx="11277600" cy="1333499"/>
          </a:xfrm>
        </p:spPr>
        <p:txBody>
          <a:bodyPr/>
          <a:lstStyle/>
          <a:p>
            <a:pPr algn="ctr" eaLnBrk="1" hangingPunct="1">
              <a:buFont typeface="Wingdings" pitchFamily="2" charset="2"/>
              <a:buNone/>
              <a:defRPr/>
            </a:pPr>
            <a:r>
              <a:rPr lang="en-US" altLang="en-US" dirty="0">
                <a:solidFill>
                  <a:schemeClr val="bg1"/>
                </a:solidFill>
              </a:rPr>
              <a:t>  </a:t>
            </a:r>
            <a:r>
              <a:rPr lang="en-US" altLang="en-US" sz="3600" b="1" dirty="0">
                <a:solidFill>
                  <a:schemeClr val="bg1"/>
                </a:solidFill>
              </a:rPr>
              <a:t>INTEREST/ INVESTMENT OF PUBLIC FUNDS</a:t>
            </a:r>
          </a:p>
        </p:txBody>
      </p:sp>
      <p:sp>
        <p:nvSpPr>
          <p:cNvPr id="2" name="Date Placeholder 1">
            <a:extLst>
              <a:ext uri="{FF2B5EF4-FFF2-40B4-BE49-F238E27FC236}">
                <a16:creationId xmlns:a16="http://schemas.microsoft.com/office/drawing/2014/main" id="{5AE79C71-E661-3B91-A7D4-3FABCA1E543E}"/>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6FD43C80-5AA8-95DF-0337-F595409E002F}"/>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1151D799-E912-F0D1-4BD5-8BB06CB12A6B}"/>
              </a:ext>
            </a:extLst>
          </p:cNvPr>
          <p:cNvSpPr>
            <a:spLocks noGrp="1"/>
          </p:cNvSpPr>
          <p:nvPr>
            <p:ph type="sldNum" sz="quarter" idx="12"/>
          </p:nvPr>
        </p:nvSpPr>
        <p:spPr/>
        <p:txBody>
          <a:bodyPr/>
          <a:lstStyle/>
          <a:p>
            <a:fld id="{3744F5DD-F3C7-734B-ABDA-32DF5AE4F5C7}" type="slidenum">
              <a:rPr lang="en-US" altLang="en-US" smtClean="0"/>
              <a:pPr/>
              <a:t>16</a:t>
            </a:fld>
            <a:endParaRPr lang="en-US" altLang="en-US" dirty="0"/>
          </a:p>
        </p:txBody>
      </p:sp>
      <p:sp>
        <p:nvSpPr>
          <p:cNvPr id="5" name="TextBox 4">
            <a:extLst>
              <a:ext uri="{FF2B5EF4-FFF2-40B4-BE49-F238E27FC236}">
                <a16:creationId xmlns:a16="http://schemas.microsoft.com/office/drawing/2014/main" id="{061375B7-C87D-6442-5364-63F759694417}"/>
              </a:ext>
            </a:extLst>
          </p:cNvPr>
          <p:cNvSpPr txBox="1"/>
          <p:nvPr/>
        </p:nvSpPr>
        <p:spPr>
          <a:xfrm>
            <a:off x="457200" y="2135382"/>
            <a:ext cx="11353800" cy="3323987"/>
          </a:xfrm>
          <a:prstGeom prst="rect">
            <a:avLst/>
          </a:prstGeom>
          <a:noFill/>
        </p:spPr>
        <p:txBody>
          <a:bodyPr wrap="square" rtlCol="0">
            <a:spAutoFit/>
          </a:bodyPr>
          <a:lstStyle/>
          <a:p>
            <a:pPr marL="285750" indent="-285750">
              <a:buFont typeface="Arial" panose="020B0604020202020204" pitchFamily="34" charset="0"/>
              <a:buChar char="•"/>
            </a:pPr>
            <a:r>
              <a:rPr lang="en-US" altLang="en-US" sz="3200" dirty="0"/>
              <a:t> If our Lions Club invests our public funds, would we be able to use the interest for administrative costs?</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r>
              <a:rPr lang="en-US" altLang="en-US" sz="3200" dirty="0"/>
              <a:t>How long can our Lions Club invest public funds before spending it?</a:t>
            </a:r>
          </a:p>
          <a:p>
            <a:pPr marL="285750" indent="-285750">
              <a:buFont typeface="Arial" panose="020B0604020202020204" pitchFamily="34" charset="0"/>
              <a:buChar char="•"/>
            </a:pPr>
            <a:endParaRPr lang="en-US" sz="3200" dirty="0"/>
          </a:p>
          <a:p>
            <a:endParaRPr lang="en-US" dirty="0"/>
          </a:p>
        </p:txBody>
      </p:sp>
      <p:pic>
        <p:nvPicPr>
          <p:cNvPr id="6" name="Picture 5">
            <a:extLst>
              <a:ext uri="{FF2B5EF4-FFF2-40B4-BE49-F238E27FC236}">
                <a16:creationId xmlns:a16="http://schemas.microsoft.com/office/drawing/2014/main" id="{CFDC1D45-7E83-DFEF-1FC5-7DF0AA430492}"/>
              </a:ext>
            </a:extLst>
          </p:cNvPr>
          <p:cNvPicPr>
            <a:picLocks noChangeAspect="1"/>
          </p:cNvPicPr>
          <p:nvPr/>
        </p:nvPicPr>
        <p:blipFill>
          <a:blip r:embed="rId2"/>
          <a:stretch>
            <a:fillRect/>
          </a:stretch>
        </p:blipFill>
        <p:spPr>
          <a:xfrm>
            <a:off x="6111613" y="5860919"/>
            <a:ext cx="619373" cy="61937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a:extLst>
              <a:ext uri="{FF2B5EF4-FFF2-40B4-BE49-F238E27FC236}">
                <a16:creationId xmlns:a16="http://schemas.microsoft.com/office/drawing/2014/main" id="{060CA46A-EF70-28A2-F325-DC7621F7AE1F}"/>
              </a:ext>
            </a:extLst>
          </p:cNvPr>
          <p:cNvSpPr>
            <a:spLocks noGrp="1" noChangeArrowheads="1"/>
          </p:cNvSpPr>
          <p:nvPr>
            <p:ph type="title"/>
          </p:nvPr>
        </p:nvSpPr>
        <p:spPr>
          <a:xfrm>
            <a:off x="2895600" y="689470"/>
            <a:ext cx="6172200" cy="854869"/>
          </a:xfrm>
        </p:spPr>
        <p:txBody>
          <a:bodyPr>
            <a:normAutofit/>
          </a:bodyPr>
          <a:lstStyle/>
          <a:p>
            <a:pPr algn="ctr" eaLnBrk="1" hangingPunct="1">
              <a:defRPr/>
            </a:pPr>
            <a:r>
              <a:rPr lang="en-US" altLang="en-US" sz="3600" b="1" dirty="0"/>
              <a:t>OTHER QUESTIONS</a:t>
            </a:r>
          </a:p>
        </p:txBody>
      </p:sp>
      <p:sp>
        <p:nvSpPr>
          <p:cNvPr id="2" name="Date Placeholder 1">
            <a:extLst>
              <a:ext uri="{FF2B5EF4-FFF2-40B4-BE49-F238E27FC236}">
                <a16:creationId xmlns:a16="http://schemas.microsoft.com/office/drawing/2014/main" id="{6215BAE9-BB84-7E79-4FE0-DDC769DEDCC3}"/>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5786BCCE-5805-2F56-D8E6-8906DC704E88}"/>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0D021C78-6A49-8167-4AA8-FD5324281A78}"/>
              </a:ext>
            </a:extLst>
          </p:cNvPr>
          <p:cNvSpPr>
            <a:spLocks noGrp="1"/>
          </p:cNvSpPr>
          <p:nvPr>
            <p:ph type="sldNum" sz="quarter" idx="12"/>
          </p:nvPr>
        </p:nvSpPr>
        <p:spPr/>
        <p:txBody>
          <a:bodyPr/>
          <a:lstStyle/>
          <a:p>
            <a:fld id="{3744F5DD-F3C7-734B-ABDA-32DF5AE4F5C7}" type="slidenum">
              <a:rPr lang="en-US" altLang="en-US" smtClean="0"/>
              <a:pPr/>
              <a:t>17</a:t>
            </a:fld>
            <a:endParaRPr lang="en-US" altLang="en-US" dirty="0"/>
          </a:p>
        </p:txBody>
      </p:sp>
      <p:sp>
        <p:nvSpPr>
          <p:cNvPr id="5" name="TextBox 4">
            <a:extLst>
              <a:ext uri="{FF2B5EF4-FFF2-40B4-BE49-F238E27FC236}">
                <a16:creationId xmlns:a16="http://schemas.microsoft.com/office/drawing/2014/main" id="{FF4E242D-EC27-C5D9-C9D0-A8FF2C9711DF}"/>
              </a:ext>
            </a:extLst>
          </p:cNvPr>
          <p:cNvSpPr txBox="1"/>
          <p:nvPr/>
        </p:nvSpPr>
        <p:spPr>
          <a:xfrm>
            <a:off x="457200" y="1818344"/>
            <a:ext cx="11430000" cy="4401205"/>
          </a:xfrm>
          <a:prstGeom prst="rect">
            <a:avLst/>
          </a:prstGeom>
          <a:noFill/>
        </p:spPr>
        <p:txBody>
          <a:bodyPr wrap="square" rtlCol="0">
            <a:spAutoFit/>
          </a:bodyPr>
          <a:lstStyle/>
          <a:p>
            <a:pPr marL="285750" indent="-285750">
              <a:buFont typeface="Arial" panose="020B0604020202020204" pitchFamily="34" charset="0"/>
              <a:buChar char="•"/>
            </a:pPr>
            <a:r>
              <a:rPr lang="en-US" altLang="en-US" sz="2400" dirty="0"/>
              <a:t>Our Lions Club sells advertisements in our Calendars.  May we use the proceeds from the sale of advertisements as administrative funds?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altLang="en-US" sz="2400" dirty="0"/>
              <a:t>Can the administrative funds and public funds be maintained in the same checking account?</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altLang="en-US" sz="2400" dirty="0"/>
              <a:t>Our Lions Club sponsors a Leo Club.  May we use public funds for the Charter of the Leo Club?</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altLang="en-US" sz="2400" dirty="0"/>
              <a:t>Can public funds be used to recognize a club member with a Melvin Jones Fellowship?</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altLang="en-US" sz="2400" dirty="0"/>
              <a:t>Direct expenses of a public fundraiser may be deducted from the proceeds to replenish the Administrative Account for funds used to hold the fundraiser.</a:t>
            </a:r>
            <a:endParaRPr lang="en-US" sz="2400" dirty="0"/>
          </a:p>
        </p:txBody>
      </p:sp>
      <p:pic>
        <p:nvPicPr>
          <p:cNvPr id="6" name="Picture 5">
            <a:extLst>
              <a:ext uri="{FF2B5EF4-FFF2-40B4-BE49-F238E27FC236}">
                <a16:creationId xmlns:a16="http://schemas.microsoft.com/office/drawing/2014/main" id="{B14C3380-8638-83DD-850B-9FF556A4D2B9}"/>
              </a:ext>
            </a:extLst>
          </p:cNvPr>
          <p:cNvPicPr>
            <a:picLocks noChangeAspect="1"/>
          </p:cNvPicPr>
          <p:nvPr/>
        </p:nvPicPr>
        <p:blipFill>
          <a:blip r:embed="rId2"/>
          <a:stretch>
            <a:fillRect/>
          </a:stretch>
        </p:blipFill>
        <p:spPr>
          <a:xfrm>
            <a:off x="6071532" y="6177578"/>
            <a:ext cx="619373" cy="61937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7D92ADCA-AF8E-111E-7B20-9B58222A0A89}"/>
              </a:ext>
            </a:extLst>
          </p:cNvPr>
          <p:cNvSpPr>
            <a:spLocks noGrp="1" noChangeArrowheads="1"/>
          </p:cNvSpPr>
          <p:nvPr>
            <p:ph type="title"/>
          </p:nvPr>
        </p:nvSpPr>
        <p:spPr>
          <a:xfrm>
            <a:off x="457200" y="284556"/>
            <a:ext cx="11277600" cy="1443569"/>
          </a:xfrm>
        </p:spPr>
        <p:txBody>
          <a:bodyPr>
            <a:noAutofit/>
          </a:bodyPr>
          <a:lstStyle/>
          <a:p>
            <a:pPr algn="ctr" eaLnBrk="1" hangingPunct="1">
              <a:defRPr/>
            </a:pPr>
            <a:r>
              <a:rPr lang="en-US" altLang="en-US" sz="3200" b="1" dirty="0"/>
              <a:t>IMPORTANT INFORMATION FOR </a:t>
            </a:r>
            <a:r>
              <a:rPr lang="en-US" altLang="en-US" b="1" dirty="0"/>
              <a:t> </a:t>
            </a:r>
            <a:br>
              <a:rPr lang="en-US" altLang="en-US" b="1" dirty="0"/>
            </a:br>
            <a:r>
              <a:rPr lang="en-US" altLang="en-US" sz="2400" b="1" dirty="0"/>
              <a:t>DISTRICTS AND CLUBS SUBJECT TO UNITED STATES  TAX LAWS</a:t>
            </a:r>
          </a:p>
        </p:txBody>
      </p:sp>
      <p:sp>
        <p:nvSpPr>
          <p:cNvPr id="212995" name="Rectangle 3">
            <a:extLst>
              <a:ext uri="{FF2B5EF4-FFF2-40B4-BE49-F238E27FC236}">
                <a16:creationId xmlns:a16="http://schemas.microsoft.com/office/drawing/2014/main" id="{374F769B-5697-09B3-4C43-63DAFCF563D5}"/>
              </a:ext>
            </a:extLst>
          </p:cNvPr>
          <p:cNvSpPr>
            <a:spLocks noGrp="1" noChangeArrowheads="1"/>
          </p:cNvSpPr>
          <p:nvPr>
            <p:ph idx="1"/>
          </p:nvPr>
        </p:nvSpPr>
        <p:spPr>
          <a:xfrm>
            <a:off x="457200" y="2209800"/>
            <a:ext cx="11277600" cy="3169444"/>
          </a:xfrm>
        </p:spPr>
        <p:txBody>
          <a:bodyPr>
            <a:normAutofit/>
          </a:bodyPr>
          <a:lstStyle/>
          <a:p>
            <a:pPr marL="0" indent="0">
              <a:lnSpc>
                <a:spcPct val="90000"/>
              </a:lnSpc>
              <a:buNone/>
              <a:defRPr/>
            </a:pPr>
            <a:r>
              <a:rPr lang="en-US" altLang="en-US" sz="2800" dirty="0"/>
              <a:t>In order to determine if your District or Club is required to file either the Form 990, 990-EZ or 990-N (e-postcard), two elements must be reviewed:</a:t>
            </a:r>
          </a:p>
          <a:p>
            <a:pPr eaLnBrk="1" hangingPunct="1">
              <a:lnSpc>
                <a:spcPct val="90000"/>
              </a:lnSpc>
              <a:defRPr/>
            </a:pPr>
            <a:endParaRPr lang="en-US" altLang="en-US" sz="2800" dirty="0"/>
          </a:p>
          <a:p>
            <a:pPr eaLnBrk="1" hangingPunct="1">
              <a:lnSpc>
                <a:spcPct val="90000"/>
              </a:lnSpc>
              <a:buFont typeface="Wingdings" pitchFamily="2" charset="2"/>
              <a:buNone/>
              <a:defRPr/>
            </a:pPr>
            <a:r>
              <a:rPr lang="en-US" altLang="en-US" sz="2800" dirty="0"/>
              <a:t>  1. The gross receipts amount</a:t>
            </a:r>
          </a:p>
          <a:p>
            <a:pPr eaLnBrk="1" hangingPunct="1">
              <a:lnSpc>
                <a:spcPct val="90000"/>
              </a:lnSpc>
              <a:buFont typeface="Wingdings" pitchFamily="2" charset="2"/>
              <a:buNone/>
              <a:defRPr/>
            </a:pPr>
            <a:r>
              <a:rPr lang="en-US" altLang="en-US" sz="2800" dirty="0"/>
              <a:t>  2. the total value of the District or club assets</a:t>
            </a:r>
          </a:p>
        </p:txBody>
      </p:sp>
      <p:sp>
        <p:nvSpPr>
          <p:cNvPr id="2" name="Date Placeholder 1">
            <a:extLst>
              <a:ext uri="{FF2B5EF4-FFF2-40B4-BE49-F238E27FC236}">
                <a16:creationId xmlns:a16="http://schemas.microsoft.com/office/drawing/2014/main" id="{004E831B-7793-1329-67B8-B086C2E3A92E}"/>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EB0CA1B0-AB5B-4239-B1C8-E03B74C66073}"/>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1A628EF9-8261-EEE7-A4A5-44639981C847}"/>
              </a:ext>
            </a:extLst>
          </p:cNvPr>
          <p:cNvSpPr>
            <a:spLocks noGrp="1"/>
          </p:cNvSpPr>
          <p:nvPr>
            <p:ph type="sldNum" sz="quarter" idx="12"/>
          </p:nvPr>
        </p:nvSpPr>
        <p:spPr/>
        <p:txBody>
          <a:bodyPr/>
          <a:lstStyle/>
          <a:p>
            <a:fld id="{3744F5DD-F3C7-734B-ABDA-32DF5AE4F5C7}" type="slidenum">
              <a:rPr lang="en-US" altLang="en-US" smtClean="0"/>
              <a:pPr/>
              <a:t>18</a:t>
            </a:fld>
            <a:endParaRPr lang="en-US" altLang="en-US" dirty="0"/>
          </a:p>
        </p:txBody>
      </p:sp>
      <p:pic>
        <p:nvPicPr>
          <p:cNvPr id="5" name="Picture 4">
            <a:extLst>
              <a:ext uri="{FF2B5EF4-FFF2-40B4-BE49-F238E27FC236}">
                <a16:creationId xmlns:a16="http://schemas.microsoft.com/office/drawing/2014/main" id="{40E4DB1D-119D-546A-F29F-A4CE5B547CDA}"/>
              </a:ext>
            </a:extLst>
          </p:cNvPr>
          <p:cNvPicPr>
            <a:picLocks noChangeAspect="1"/>
          </p:cNvPicPr>
          <p:nvPr/>
        </p:nvPicPr>
        <p:blipFill>
          <a:blip r:embed="rId2"/>
          <a:stretch>
            <a:fillRect/>
          </a:stretch>
        </p:blipFill>
        <p:spPr>
          <a:xfrm>
            <a:off x="6111613" y="5860919"/>
            <a:ext cx="619373" cy="61937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1" name="Rectangle 3">
            <a:extLst>
              <a:ext uri="{FF2B5EF4-FFF2-40B4-BE49-F238E27FC236}">
                <a16:creationId xmlns:a16="http://schemas.microsoft.com/office/drawing/2014/main" id="{75DAE3B8-7C18-8E8D-C5A6-2D45B037FDDE}"/>
              </a:ext>
            </a:extLst>
          </p:cNvPr>
          <p:cNvSpPr>
            <a:spLocks noGrp="1" noChangeArrowheads="1"/>
          </p:cNvSpPr>
          <p:nvPr>
            <p:ph idx="1"/>
          </p:nvPr>
        </p:nvSpPr>
        <p:spPr>
          <a:xfrm>
            <a:off x="457200" y="228600"/>
            <a:ext cx="11353800" cy="1981200"/>
          </a:xfrm>
        </p:spPr>
        <p:txBody>
          <a:bodyPr>
            <a:normAutofit/>
          </a:bodyPr>
          <a:lstStyle/>
          <a:p>
            <a:pPr algn="ctr" eaLnBrk="1" hangingPunct="1">
              <a:buFont typeface="Wingdings" pitchFamily="2" charset="2"/>
              <a:buNone/>
              <a:defRPr/>
            </a:pPr>
            <a:r>
              <a:rPr lang="en-US" altLang="en-US" sz="3200" b="1" dirty="0">
                <a:solidFill>
                  <a:schemeClr val="bg1"/>
                </a:solidFill>
              </a:rPr>
              <a:t>LIONS CLUBS HAVE A </a:t>
            </a:r>
          </a:p>
          <a:p>
            <a:pPr algn="ctr" eaLnBrk="1" hangingPunct="1">
              <a:buFont typeface="Wingdings" pitchFamily="2" charset="2"/>
              <a:buNone/>
              <a:defRPr/>
            </a:pPr>
            <a:r>
              <a:rPr lang="en-US" altLang="en-US" sz="3200" b="1" dirty="0">
                <a:solidFill>
                  <a:schemeClr val="bg1"/>
                </a:solidFill>
              </a:rPr>
              <a:t>NEW FILING REQUIREMENT</a:t>
            </a:r>
          </a:p>
        </p:txBody>
      </p:sp>
      <p:sp>
        <p:nvSpPr>
          <p:cNvPr id="2" name="Date Placeholder 1">
            <a:extLst>
              <a:ext uri="{FF2B5EF4-FFF2-40B4-BE49-F238E27FC236}">
                <a16:creationId xmlns:a16="http://schemas.microsoft.com/office/drawing/2014/main" id="{0A0BF297-E9A6-0FE7-A506-0EE0F1BA72C2}"/>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B53B9C5E-29E7-DED4-9901-678851F78360}"/>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82168350-3500-2B8A-07C9-50D5B9F8BE60}"/>
              </a:ext>
            </a:extLst>
          </p:cNvPr>
          <p:cNvSpPr>
            <a:spLocks noGrp="1"/>
          </p:cNvSpPr>
          <p:nvPr>
            <p:ph type="sldNum" sz="quarter" idx="12"/>
          </p:nvPr>
        </p:nvSpPr>
        <p:spPr/>
        <p:txBody>
          <a:bodyPr/>
          <a:lstStyle/>
          <a:p>
            <a:fld id="{3744F5DD-F3C7-734B-ABDA-32DF5AE4F5C7}" type="slidenum">
              <a:rPr lang="en-US" altLang="en-US" smtClean="0"/>
              <a:pPr/>
              <a:t>19</a:t>
            </a:fld>
            <a:endParaRPr lang="en-US" altLang="en-US" dirty="0"/>
          </a:p>
        </p:txBody>
      </p:sp>
      <p:sp>
        <p:nvSpPr>
          <p:cNvPr id="5" name="TextBox 4">
            <a:extLst>
              <a:ext uri="{FF2B5EF4-FFF2-40B4-BE49-F238E27FC236}">
                <a16:creationId xmlns:a16="http://schemas.microsoft.com/office/drawing/2014/main" id="{C3B88E19-7E2E-E2AB-93D6-55272E717AF4}"/>
              </a:ext>
            </a:extLst>
          </p:cNvPr>
          <p:cNvSpPr txBox="1"/>
          <p:nvPr/>
        </p:nvSpPr>
        <p:spPr>
          <a:xfrm>
            <a:off x="381000" y="2057401"/>
            <a:ext cx="11429999" cy="3539430"/>
          </a:xfrm>
          <a:prstGeom prst="rect">
            <a:avLst/>
          </a:prstGeom>
          <a:noFill/>
        </p:spPr>
        <p:txBody>
          <a:bodyPr wrap="square" rtlCol="0">
            <a:spAutoFit/>
          </a:bodyPr>
          <a:lstStyle/>
          <a:p>
            <a:pPr marL="285750" indent="-285750">
              <a:buFont typeface="Arial" panose="020B0604020202020204" pitchFamily="34" charset="0"/>
              <a:buChar char="•"/>
              <a:defRPr/>
            </a:pPr>
            <a:r>
              <a:rPr lang="en-US" altLang="en-US" sz="2400" dirty="0"/>
              <a:t>It’s short, easy and electronic—it’s the new E-Postcard and it’s required by the IRS.  </a:t>
            </a:r>
          </a:p>
          <a:p>
            <a:pPr marL="285750" indent="-285750">
              <a:buFont typeface="Arial" panose="020B0604020202020204" pitchFamily="34" charset="0"/>
              <a:buChar char="•"/>
              <a:defRPr/>
            </a:pPr>
            <a:endParaRPr lang="en-US" altLang="en-US" sz="1600" dirty="0"/>
          </a:p>
          <a:p>
            <a:pPr marL="285750" indent="-285750">
              <a:buFont typeface="Arial" panose="020B0604020202020204" pitchFamily="34" charset="0"/>
              <a:buChar char="•"/>
              <a:defRPr/>
            </a:pPr>
            <a:r>
              <a:rPr lang="en-US" altLang="en-US" sz="2400" dirty="0"/>
              <a:t>Don’t throw away your tax-exempt status—be sure to file your e-Postcard</a:t>
            </a:r>
          </a:p>
          <a:p>
            <a:pPr marL="285750" indent="-285750">
              <a:buFont typeface="Arial" panose="020B0604020202020204" pitchFamily="34" charset="0"/>
              <a:buChar char="•"/>
              <a:defRPr/>
            </a:pPr>
            <a:endParaRPr lang="en-US" sz="1600" dirty="0"/>
          </a:p>
          <a:p>
            <a:pPr marL="285750" indent="-285750">
              <a:buFont typeface="Arial" panose="020B0604020202020204" pitchFamily="34" charset="0"/>
              <a:buChar char="•"/>
              <a:defRPr/>
            </a:pPr>
            <a:r>
              <a:rPr lang="en-US" altLang="en-US" sz="2400" dirty="0"/>
              <a:t>When is the e-Postcard due?</a:t>
            </a:r>
          </a:p>
          <a:p>
            <a:pPr marL="285750" indent="-285750">
              <a:buFont typeface="Arial" panose="020B0604020202020204" pitchFamily="34" charset="0"/>
              <a:buChar char="•"/>
              <a:defRPr/>
            </a:pPr>
            <a:endParaRPr lang="en-US" altLang="en-US" sz="1600" dirty="0"/>
          </a:p>
          <a:p>
            <a:pPr marL="285750" indent="-285750">
              <a:buFont typeface="Arial" panose="020B0604020202020204" pitchFamily="34" charset="0"/>
              <a:buChar char="•"/>
              <a:defRPr/>
            </a:pPr>
            <a:r>
              <a:rPr lang="en-US" altLang="en-US" sz="2400" dirty="0"/>
              <a:t>What information does your club need to provide on the e-Postcard?</a:t>
            </a:r>
          </a:p>
          <a:p>
            <a:pPr marL="285750" indent="-285750">
              <a:buFont typeface="Arial" panose="020B0604020202020204" pitchFamily="34" charset="0"/>
              <a:buChar char="•"/>
              <a:defRPr/>
            </a:pPr>
            <a:endParaRPr lang="en-US" altLang="en-US" sz="1600" dirty="0"/>
          </a:p>
          <a:p>
            <a:pPr marL="285750" indent="-285750">
              <a:buFont typeface="Arial" panose="020B0604020202020204" pitchFamily="34" charset="0"/>
              <a:buChar char="•"/>
              <a:defRPr/>
            </a:pPr>
            <a:r>
              <a:rPr lang="en-US" altLang="en-US" sz="2400" dirty="0"/>
              <a:t>What happens if you don’t file?</a:t>
            </a:r>
          </a:p>
          <a:p>
            <a:pPr marL="285750" indent="-285750">
              <a:buFont typeface="Arial" panose="020B0604020202020204" pitchFamily="34" charset="0"/>
              <a:buChar char="•"/>
              <a:defRPr/>
            </a:pPr>
            <a:endParaRPr lang="en-US" altLang="en-US" sz="1600" dirty="0"/>
          </a:p>
          <a:p>
            <a:pPr marL="285750" indent="-285750">
              <a:buFont typeface="Arial" panose="020B0604020202020204" pitchFamily="34" charset="0"/>
              <a:buChar char="•"/>
              <a:defRPr/>
            </a:pPr>
            <a:r>
              <a:rPr lang="en-US" altLang="en-US" sz="2400" dirty="0"/>
              <a:t>Why is the IRS calling it an e-Postcard?</a:t>
            </a:r>
          </a:p>
        </p:txBody>
      </p:sp>
      <p:pic>
        <p:nvPicPr>
          <p:cNvPr id="6" name="Picture 5">
            <a:extLst>
              <a:ext uri="{FF2B5EF4-FFF2-40B4-BE49-F238E27FC236}">
                <a16:creationId xmlns:a16="http://schemas.microsoft.com/office/drawing/2014/main" id="{C9E6229C-333A-1B76-544B-BAE8DBF97522}"/>
              </a:ext>
            </a:extLst>
          </p:cNvPr>
          <p:cNvPicPr>
            <a:picLocks noChangeAspect="1"/>
          </p:cNvPicPr>
          <p:nvPr/>
        </p:nvPicPr>
        <p:blipFill>
          <a:blip r:embed="rId2"/>
          <a:stretch>
            <a:fillRect/>
          </a:stretch>
        </p:blipFill>
        <p:spPr>
          <a:xfrm>
            <a:off x="6111613" y="5860919"/>
            <a:ext cx="619373" cy="61937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a:extLst>
              <a:ext uri="{FF2B5EF4-FFF2-40B4-BE49-F238E27FC236}">
                <a16:creationId xmlns:a16="http://schemas.microsoft.com/office/drawing/2014/main" id="{24B538BB-84B8-6680-9F8A-D203B9336A89}"/>
              </a:ext>
            </a:extLst>
          </p:cNvPr>
          <p:cNvSpPr>
            <a:spLocks noGrp="1" noChangeArrowheads="1"/>
          </p:cNvSpPr>
          <p:nvPr>
            <p:ph type="title"/>
          </p:nvPr>
        </p:nvSpPr>
        <p:spPr>
          <a:xfrm>
            <a:off x="3044727" y="635932"/>
            <a:ext cx="6172200" cy="854869"/>
          </a:xfrm>
        </p:spPr>
        <p:txBody>
          <a:bodyPr>
            <a:normAutofit/>
          </a:bodyPr>
          <a:lstStyle/>
          <a:p>
            <a:pPr algn="ctr" eaLnBrk="1" hangingPunct="1">
              <a:defRPr/>
            </a:pPr>
            <a:r>
              <a:rPr lang="en-US" altLang="en-US" sz="3600" b="1" dirty="0"/>
              <a:t>FORM 990-N</a:t>
            </a:r>
          </a:p>
        </p:txBody>
      </p:sp>
      <p:sp>
        <p:nvSpPr>
          <p:cNvPr id="2" name="Date Placeholder 1">
            <a:extLst>
              <a:ext uri="{FF2B5EF4-FFF2-40B4-BE49-F238E27FC236}">
                <a16:creationId xmlns:a16="http://schemas.microsoft.com/office/drawing/2014/main" id="{E9FF6BDC-FE0D-BF17-7BDB-7C2A92F4BCD1}"/>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87C02F53-79BE-11FA-26F3-789D4507D271}"/>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2265859C-31B8-E9A6-282F-C319F108E9EE}"/>
              </a:ext>
            </a:extLst>
          </p:cNvPr>
          <p:cNvSpPr>
            <a:spLocks noGrp="1"/>
          </p:cNvSpPr>
          <p:nvPr>
            <p:ph type="sldNum" sz="quarter" idx="12"/>
          </p:nvPr>
        </p:nvSpPr>
        <p:spPr/>
        <p:txBody>
          <a:bodyPr/>
          <a:lstStyle/>
          <a:p>
            <a:fld id="{3744F5DD-F3C7-734B-ABDA-32DF5AE4F5C7}" type="slidenum">
              <a:rPr lang="en-US" altLang="en-US" smtClean="0"/>
              <a:pPr/>
              <a:t>20</a:t>
            </a:fld>
            <a:endParaRPr lang="en-US" altLang="en-US" dirty="0"/>
          </a:p>
        </p:txBody>
      </p:sp>
      <p:sp>
        <p:nvSpPr>
          <p:cNvPr id="5" name="TextBox 4">
            <a:extLst>
              <a:ext uri="{FF2B5EF4-FFF2-40B4-BE49-F238E27FC236}">
                <a16:creationId xmlns:a16="http://schemas.microsoft.com/office/drawing/2014/main" id="{F5C654E7-D9F4-BF08-1EB5-8601A5C92203}"/>
              </a:ext>
            </a:extLst>
          </p:cNvPr>
          <p:cNvSpPr txBox="1"/>
          <p:nvPr/>
        </p:nvSpPr>
        <p:spPr>
          <a:xfrm>
            <a:off x="453927" y="1670767"/>
            <a:ext cx="11353800" cy="4459234"/>
          </a:xfrm>
          <a:prstGeom prst="rect">
            <a:avLst/>
          </a:prstGeom>
          <a:noFill/>
        </p:spPr>
        <p:txBody>
          <a:bodyPr wrap="square" rtlCol="0">
            <a:spAutoFit/>
          </a:bodyPr>
          <a:lstStyle/>
          <a:p>
            <a:pPr marL="285750" indent="-285750">
              <a:lnSpc>
                <a:spcPct val="150000"/>
              </a:lnSpc>
              <a:buFont typeface="Arial" panose="020B0604020202020204" pitchFamily="34" charset="0"/>
              <a:buChar char="•"/>
              <a:defRPr/>
            </a:pPr>
            <a:r>
              <a:rPr lang="en-US" altLang="en-US" sz="2400" dirty="0"/>
              <a:t>How do I file the e-Postcard?</a:t>
            </a:r>
          </a:p>
          <a:p>
            <a:pPr marL="285750" indent="-285750">
              <a:lnSpc>
                <a:spcPct val="150000"/>
              </a:lnSpc>
              <a:buFont typeface="Arial" panose="020B0604020202020204" pitchFamily="34" charset="0"/>
              <a:buChar char="•"/>
              <a:defRPr/>
            </a:pPr>
            <a:r>
              <a:rPr lang="en-US" altLang="en-US" sz="2400" dirty="0"/>
              <a:t>How much does it cost to file the e-Postcard?</a:t>
            </a:r>
          </a:p>
          <a:p>
            <a:pPr marL="285750" indent="-285750">
              <a:lnSpc>
                <a:spcPct val="150000"/>
              </a:lnSpc>
              <a:buFont typeface="Arial" panose="020B0604020202020204" pitchFamily="34" charset="0"/>
              <a:buChar char="•"/>
              <a:defRPr/>
            </a:pPr>
            <a:r>
              <a:rPr lang="en-US" altLang="en-US" sz="2400" dirty="0"/>
              <a:t>Do I need an email address to file the e-Postcard?</a:t>
            </a:r>
          </a:p>
          <a:p>
            <a:pPr marL="285750" indent="-285750">
              <a:lnSpc>
                <a:spcPct val="150000"/>
              </a:lnSpc>
              <a:buFont typeface="Arial" panose="020B0604020202020204" pitchFamily="34" charset="0"/>
              <a:buChar char="•"/>
              <a:defRPr/>
            </a:pPr>
            <a:r>
              <a:rPr lang="en-US" altLang="en-US" sz="2400" dirty="0"/>
              <a:t>Who must file the 990-N?</a:t>
            </a:r>
          </a:p>
          <a:p>
            <a:pPr marL="285750" indent="-285750">
              <a:lnSpc>
                <a:spcPct val="150000"/>
              </a:lnSpc>
              <a:buFont typeface="Arial" panose="020B0604020202020204" pitchFamily="34" charset="0"/>
              <a:buChar char="•"/>
              <a:defRPr/>
            </a:pPr>
            <a:r>
              <a:rPr lang="en-US" altLang="en-US" sz="2400" dirty="0"/>
              <a:t>When is the e-Postcard due?</a:t>
            </a:r>
          </a:p>
          <a:p>
            <a:pPr marL="285750" indent="-285750">
              <a:lnSpc>
                <a:spcPct val="150000"/>
              </a:lnSpc>
              <a:buFont typeface="Arial" panose="020B0604020202020204" pitchFamily="34" charset="0"/>
              <a:buChar char="•"/>
              <a:defRPr/>
            </a:pPr>
            <a:r>
              <a:rPr lang="en-US" altLang="en-US" sz="2400" dirty="0"/>
              <a:t>Are there exceptions to the filing requirement?</a:t>
            </a:r>
          </a:p>
          <a:p>
            <a:pPr marL="285750" indent="-285750">
              <a:lnSpc>
                <a:spcPct val="150000"/>
              </a:lnSpc>
              <a:buFont typeface="Arial" panose="020B0604020202020204" pitchFamily="34" charset="0"/>
              <a:buChar char="•"/>
              <a:defRPr/>
            </a:pPr>
            <a:r>
              <a:rPr lang="en-US" altLang="en-US" sz="2400" dirty="0"/>
              <a:t>Will I get a confirmation that I filed the e-Postcard?</a:t>
            </a:r>
          </a:p>
          <a:p>
            <a:pPr marL="285750" indent="-285750">
              <a:lnSpc>
                <a:spcPct val="150000"/>
              </a:lnSpc>
              <a:buFont typeface="Arial" panose="020B0604020202020204" pitchFamily="34" charset="0"/>
              <a:buChar char="•"/>
            </a:pPr>
            <a:r>
              <a:rPr lang="en-US" altLang="en-US" sz="2400" dirty="0"/>
              <a:t>Can an organization file an e-Postcard for a prior year?</a:t>
            </a:r>
          </a:p>
        </p:txBody>
      </p:sp>
      <p:pic>
        <p:nvPicPr>
          <p:cNvPr id="6" name="Picture 5">
            <a:extLst>
              <a:ext uri="{FF2B5EF4-FFF2-40B4-BE49-F238E27FC236}">
                <a16:creationId xmlns:a16="http://schemas.microsoft.com/office/drawing/2014/main" id="{A6AE1EBF-3E69-1174-94F5-F18E914BCEC6}"/>
              </a:ext>
            </a:extLst>
          </p:cNvPr>
          <p:cNvPicPr>
            <a:picLocks noChangeAspect="1"/>
          </p:cNvPicPr>
          <p:nvPr/>
        </p:nvPicPr>
        <p:blipFill>
          <a:blip r:embed="rId2"/>
          <a:stretch>
            <a:fillRect/>
          </a:stretch>
        </p:blipFill>
        <p:spPr>
          <a:xfrm>
            <a:off x="6105787" y="6130001"/>
            <a:ext cx="542945" cy="541326"/>
          </a:xfrm>
          <a:prstGeom prst="rect">
            <a:avLst/>
          </a:prstGeom>
        </p:spPr>
      </p:pic>
      <p:pic>
        <p:nvPicPr>
          <p:cNvPr id="7" name="Picture 6">
            <a:extLst>
              <a:ext uri="{FF2B5EF4-FFF2-40B4-BE49-F238E27FC236}">
                <a16:creationId xmlns:a16="http://schemas.microsoft.com/office/drawing/2014/main" id="{3D6AFC46-0E22-12F7-E3D7-D1A9BD513617}"/>
              </a:ext>
            </a:extLst>
          </p:cNvPr>
          <p:cNvPicPr>
            <a:picLocks noChangeAspect="1"/>
          </p:cNvPicPr>
          <p:nvPr/>
        </p:nvPicPr>
        <p:blipFill>
          <a:blip r:embed="rId3"/>
          <a:stretch>
            <a:fillRect/>
          </a:stretch>
        </p:blipFill>
        <p:spPr>
          <a:xfrm>
            <a:off x="7318473" y="3124200"/>
            <a:ext cx="4419600" cy="14732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F89B97D-B42D-2463-4D01-C37046F1C22C}"/>
              </a:ext>
            </a:extLst>
          </p:cNvPr>
          <p:cNvSpPr>
            <a:spLocks noGrp="1" noChangeArrowheads="1"/>
          </p:cNvSpPr>
          <p:nvPr>
            <p:ph type="title"/>
          </p:nvPr>
        </p:nvSpPr>
        <p:spPr>
          <a:xfrm>
            <a:off x="3009900" y="685801"/>
            <a:ext cx="6172200" cy="854869"/>
          </a:xfrm>
        </p:spPr>
        <p:txBody>
          <a:bodyPr>
            <a:normAutofit/>
          </a:bodyPr>
          <a:lstStyle/>
          <a:p>
            <a:pPr algn="ctr" eaLnBrk="1" hangingPunct="1">
              <a:defRPr/>
            </a:pPr>
            <a:r>
              <a:rPr lang="en-US" altLang="en-US" sz="3600" b="1" dirty="0"/>
              <a:t>FORM 990-N</a:t>
            </a:r>
          </a:p>
        </p:txBody>
      </p:sp>
      <p:sp>
        <p:nvSpPr>
          <p:cNvPr id="209923" name="Rectangle 3">
            <a:extLst>
              <a:ext uri="{FF2B5EF4-FFF2-40B4-BE49-F238E27FC236}">
                <a16:creationId xmlns:a16="http://schemas.microsoft.com/office/drawing/2014/main" id="{873AB018-29CB-CEB8-E02B-5013CD804B1B}"/>
              </a:ext>
            </a:extLst>
          </p:cNvPr>
          <p:cNvSpPr>
            <a:spLocks noGrp="1" noChangeArrowheads="1"/>
          </p:cNvSpPr>
          <p:nvPr>
            <p:ph idx="1"/>
          </p:nvPr>
        </p:nvSpPr>
        <p:spPr>
          <a:xfrm>
            <a:off x="457200" y="1981200"/>
            <a:ext cx="11277600" cy="3352801"/>
          </a:xfrm>
        </p:spPr>
        <p:txBody>
          <a:bodyPr>
            <a:normAutofit/>
          </a:bodyPr>
          <a:lstStyle/>
          <a:p>
            <a:pPr eaLnBrk="1" hangingPunct="1">
              <a:defRPr/>
            </a:pPr>
            <a:r>
              <a:rPr lang="en-US" altLang="en-US" sz="2400" dirty="0"/>
              <a:t>Does an organization whose gross receipts are normally $25,000.00 or less have to file the e-Postcard if its application for tax exemption is pending?</a:t>
            </a:r>
          </a:p>
          <a:p>
            <a:pPr>
              <a:defRPr/>
            </a:pPr>
            <a:r>
              <a:rPr lang="en-US" altLang="en-US" sz="2400" dirty="0"/>
              <a:t>What happens if I fail to file the e-Postcard or a Form 990 or 990-EZ?</a:t>
            </a:r>
          </a:p>
          <a:p>
            <a:pPr eaLnBrk="1" hangingPunct="1">
              <a:defRPr/>
            </a:pPr>
            <a:r>
              <a:rPr lang="en-US" altLang="en-US" sz="2400" dirty="0"/>
              <a:t>Can an organization have it’s tax-exempt status reinstated if it was revoked for failing to file for three consecutive years?</a:t>
            </a:r>
          </a:p>
          <a:p>
            <a:pPr eaLnBrk="1" hangingPunct="1">
              <a:defRPr/>
            </a:pPr>
            <a:r>
              <a:rPr lang="en-US" altLang="en-US" sz="2400" dirty="0"/>
              <a:t>Who should I contact if I’m having trouble with the e-Postcard website?</a:t>
            </a:r>
          </a:p>
          <a:p>
            <a:pPr eaLnBrk="1" hangingPunct="1">
              <a:defRPr/>
            </a:pPr>
            <a:r>
              <a:rPr lang="en-US" altLang="en-US" sz="2400" dirty="0"/>
              <a:t>How can I get the latest information about filing the e-Postcard (form 990-N)?</a:t>
            </a:r>
          </a:p>
        </p:txBody>
      </p:sp>
      <p:sp>
        <p:nvSpPr>
          <p:cNvPr id="2" name="Date Placeholder 1">
            <a:extLst>
              <a:ext uri="{FF2B5EF4-FFF2-40B4-BE49-F238E27FC236}">
                <a16:creationId xmlns:a16="http://schemas.microsoft.com/office/drawing/2014/main" id="{33F00450-E523-5DEB-099E-91065F84536F}"/>
              </a:ext>
            </a:extLst>
          </p:cNvPr>
          <p:cNvSpPr>
            <a:spLocks noGrp="1"/>
          </p:cNvSpPr>
          <p:nvPr>
            <p:ph type="dt" sz="half" idx="10"/>
          </p:nvPr>
        </p:nvSpPr>
        <p:spPr/>
        <p:txBody>
          <a:bodyPr/>
          <a:lstStyle/>
          <a:p>
            <a:pPr>
              <a:defRPr/>
            </a:pPr>
            <a:r>
              <a:rPr lang="en-US" altLang="en-US" dirty="0"/>
              <a:t>June 15, 2024</a:t>
            </a:r>
          </a:p>
        </p:txBody>
      </p:sp>
      <p:sp>
        <p:nvSpPr>
          <p:cNvPr id="3" name="Footer Placeholder 2">
            <a:extLst>
              <a:ext uri="{FF2B5EF4-FFF2-40B4-BE49-F238E27FC236}">
                <a16:creationId xmlns:a16="http://schemas.microsoft.com/office/drawing/2014/main" id="{55CFB5DC-E3EB-AC15-0CC5-39DC9F25981F}"/>
              </a:ext>
            </a:extLst>
          </p:cNvPr>
          <p:cNvSpPr>
            <a:spLocks noGrp="1"/>
          </p:cNvSpPr>
          <p:nvPr>
            <p:ph type="ftr" sz="quarter" idx="11"/>
          </p:nvPr>
        </p:nvSpPr>
        <p:spPr/>
        <p:txBody>
          <a:bodyPr/>
          <a:lstStyle/>
          <a:p>
            <a:pPr>
              <a:defRPr/>
            </a:pPr>
            <a:r>
              <a:rPr lang="en-US" altLang="en-US" dirty="0"/>
              <a:t>Lions District 2-E2 Treasurer Training</a:t>
            </a:r>
          </a:p>
        </p:txBody>
      </p:sp>
      <p:sp>
        <p:nvSpPr>
          <p:cNvPr id="4" name="Slide Number Placeholder 3">
            <a:extLst>
              <a:ext uri="{FF2B5EF4-FFF2-40B4-BE49-F238E27FC236}">
                <a16:creationId xmlns:a16="http://schemas.microsoft.com/office/drawing/2014/main" id="{CA271991-1EB5-DBBC-EEF0-2E27D46AEE55}"/>
              </a:ext>
            </a:extLst>
          </p:cNvPr>
          <p:cNvSpPr>
            <a:spLocks noGrp="1"/>
          </p:cNvSpPr>
          <p:nvPr>
            <p:ph type="sldNum" sz="quarter" idx="12"/>
          </p:nvPr>
        </p:nvSpPr>
        <p:spPr/>
        <p:txBody>
          <a:bodyPr/>
          <a:lstStyle/>
          <a:p>
            <a:fld id="{3744F5DD-F3C7-734B-ABDA-32DF5AE4F5C7}" type="slidenum">
              <a:rPr lang="en-US" altLang="en-US" smtClean="0"/>
              <a:pPr/>
              <a:t>21</a:t>
            </a:fld>
            <a:endParaRPr lang="en-US" altLang="en-US" dirty="0"/>
          </a:p>
        </p:txBody>
      </p:sp>
      <p:pic>
        <p:nvPicPr>
          <p:cNvPr id="6" name="Picture 5">
            <a:extLst>
              <a:ext uri="{FF2B5EF4-FFF2-40B4-BE49-F238E27FC236}">
                <a16:creationId xmlns:a16="http://schemas.microsoft.com/office/drawing/2014/main" id="{DBD561A9-E4C9-873B-77FD-4715B49116BC}"/>
              </a:ext>
            </a:extLst>
          </p:cNvPr>
          <p:cNvPicPr>
            <a:picLocks noChangeAspect="1"/>
          </p:cNvPicPr>
          <p:nvPr/>
        </p:nvPicPr>
        <p:blipFill>
          <a:blip r:embed="rId2"/>
          <a:stretch>
            <a:fillRect/>
          </a:stretch>
        </p:blipFill>
        <p:spPr>
          <a:xfrm>
            <a:off x="6111613" y="5860919"/>
            <a:ext cx="619373" cy="61937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101B3-78F0-520C-FCCA-2546A68BB24A}"/>
              </a:ext>
            </a:extLst>
          </p:cNvPr>
          <p:cNvSpPr>
            <a:spLocks noGrp="1"/>
          </p:cNvSpPr>
          <p:nvPr>
            <p:ph type="title"/>
          </p:nvPr>
        </p:nvSpPr>
        <p:spPr/>
        <p:txBody>
          <a:bodyPr/>
          <a:lstStyle/>
          <a:p>
            <a:pPr algn="ctr"/>
            <a:r>
              <a:rPr lang="en-US" sz="3200" b="1" dirty="0"/>
              <a:t>WHERE CAN  YOU GET HELP? </a:t>
            </a:r>
            <a:br>
              <a:rPr lang="en-US" dirty="0"/>
            </a:br>
            <a:r>
              <a:rPr lang="en-US" dirty="0"/>
              <a:t>We have a hotline !</a:t>
            </a:r>
          </a:p>
        </p:txBody>
      </p:sp>
      <p:sp>
        <p:nvSpPr>
          <p:cNvPr id="3" name="Content Placeholder 2">
            <a:extLst>
              <a:ext uri="{FF2B5EF4-FFF2-40B4-BE49-F238E27FC236}">
                <a16:creationId xmlns:a16="http://schemas.microsoft.com/office/drawing/2014/main" id="{A1D2D82F-1C16-5FDE-CF98-A286387E913D}"/>
              </a:ext>
            </a:extLst>
          </p:cNvPr>
          <p:cNvSpPr>
            <a:spLocks noGrp="1"/>
          </p:cNvSpPr>
          <p:nvPr>
            <p:ph idx="1"/>
          </p:nvPr>
        </p:nvSpPr>
        <p:spPr>
          <a:xfrm>
            <a:off x="457200" y="1961853"/>
            <a:ext cx="5438607" cy="2229148"/>
          </a:xfrm>
        </p:spPr>
        <p:txBody>
          <a:bodyPr/>
          <a:lstStyle/>
          <a:p>
            <a:r>
              <a:rPr lang="en-US" sz="2800" dirty="0"/>
              <a:t>GMT – PDG Mary Alice Layland</a:t>
            </a:r>
          </a:p>
          <a:p>
            <a:r>
              <a:rPr lang="en-US" sz="2800" dirty="0"/>
              <a:t>GLT – Lion Deb Cashen</a:t>
            </a:r>
          </a:p>
          <a:p>
            <a:r>
              <a:rPr lang="en-US" sz="2800" dirty="0"/>
              <a:t>GST – Lion Deborah Cottle</a:t>
            </a:r>
          </a:p>
        </p:txBody>
      </p:sp>
      <p:sp>
        <p:nvSpPr>
          <p:cNvPr id="4" name="Date Placeholder 3">
            <a:extLst>
              <a:ext uri="{FF2B5EF4-FFF2-40B4-BE49-F238E27FC236}">
                <a16:creationId xmlns:a16="http://schemas.microsoft.com/office/drawing/2014/main" id="{65971A32-266A-D355-E5B9-09BF8985B97E}"/>
              </a:ext>
            </a:extLst>
          </p:cNvPr>
          <p:cNvSpPr>
            <a:spLocks noGrp="1"/>
          </p:cNvSpPr>
          <p:nvPr>
            <p:ph type="dt" sz="half" idx="10"/>
          </p:nvPr>
        </p:nvSpPr>
        <p:spPr/>
        <p:txBody>
          <a:bodyPr/>
          <a:lstStyle/>
          <a:p>
            <a:pPr>
              <a:defRPr/>
            </a:pPr>
            <a:r>
              <a:rPr lang="en-US" altLang="en-US" dirty="0"/>
              <a:t>June 15, 2024</a:t>
            </a:r>
          </a:p>
        </p:txBody>
      </p:sp>
      <p:sp>
        <p:nvSpPr>
          <p:cNvPr id="5" name="Footer Placeholder 4">
            <a:extLst>
              <a:ext uri="{FF2B5EF4-FFF2-40B4-BE49-F238E27FC236}">
                <a16:creationId xmlns:a16="http://schemas.microsoft.com/office/drawing/2014/main" id="{2D3F43E0-BFFC-E5F4-70BF-9C82264D2ECE}"/>
              </a:ext>
            </a:extLst>
          </p:cNvPr>
          <p:cNvSpPr>
            <a:spLocks noGrp="1"/>
          </p:cNvSpPr>
          <p:nvPr>
            <p:ph type="ftr" sz="quarter" idx="11"/>
          </p:nvPr>
        </p:nvSpPr>
        <p:spPr/>
        <p:txBody>
          <a:bodyPr/>
          <a:lstStyle/>
          <a:p>
            <a:pPr>
              <a:defRPr/>
            </a:pPr>
            <a:r>
              <a:rPr lang="en-US" altLang="en-US" dirty="0"/>
              <a:t>Lions District 2-E2 Treasurer Training</a:t>
            </a:r>
          </a:p>
        </p:txBody>
      </p:sp>
      <p:sp>
        <p:nvSpPr>
          <p:cNvPr id="6" name="Slide Number Placeholder 5">
            <a:extLst>
              <a:ext uri="{FF2B5EF4-FFF2-40B4-BE49-F238E27FC236}">
                <a16:creationId xmlns:a16="http://schemas.microsoft.com/office/drawing/2014/main" id="{9696A846-6E32-6109-4831-E51A4385E8F3}"/>
              </a:ext>
            </a:extLst>
          </p:cNvPr>
          <p:cNvSpPr>
            <a:spLocks noGrp="1"/>
          </p:cNvSpPr>
          <p:nvPr>
            <p:ph type="sldNum" sz="quarter" idx="12"/>
          </p:nvPr>
        </p:nvSpPr>
        <p:spPr/>
        <p:txBody>
          <a:bodyPr/>
          <a:lstStyle/>
          <a:p>
            <a:fld id="{3744F5DD-F3C7-734B-ABDA-32DF5AE4F5C7}" type="slidenum">
              <a:rPr lang="en-US" altLang="en-US" smtClean="0"/>
              <a:pPr/>
              <a:t>22</a:t>
            </a:fld>
            <a:endParaRPr lang="en-US" altLang="en-US" dirty="0"/>
          </a:p>
        </p:txBody>
      </p:sp>
      <p:sp>
        <p:nvSpPr>
          <p:cNvPr id="7" name="Content Placeholder 2">
            <a:extLst>
              <a:ext uri="{FF2B5EF4-FFF2-40B4-BE49-F238E27FC236}">
                <a16:creationId xmlns:a16="http://schemas.microsoft.com/office/drawing/2014/main" id="{F0B136FC-4E60-307E-3F4E-CE9EF16F752F}"/>
              </a:ext>
            </a:extLst>
          </p:cNvPr>
          <p:cNvSpPr txBox="1">
            <a:spLocks/>
          </p:cNvSpPr>
          <p:nvPr/>
        </p:nvSpPr>
        <p:spPr>
          <a:xfrm>
            <a:off x="1291883" y="3983303"/>
            <a:ext cx="5438607" cy="1968508"/>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2800" dirty="0"/>
              <a:t>REGIONAL ZONE CHAIRS</a:t>
            </a:r>
          </a:p>
          <a:p>
            <a:r>
              <a:rPr lang="en-US" sz="2800" dirty="0"/>
              <a:t>Lion Denny Hilleren</a:t>
            </a:r>
          </a:p>
          <a:p>
            <a:r>
              <a:rPr lang="en-US" sz="2800" dirty="0"/>
              <a:t>Lion Phil Beckman</a:t>
            </a:r>
          </a:p>
        </p:txBody>
      </p:sp>
      <p:pic>
        <p:nvPicPr>
          <p:cNvPr id="9" name="Picture 8">
            <a:extLst>
              <a:ext uri="{FF2B5EF4-FFF2-40B4-BE49-F238E27FC236}">
                <a16:creationId xmlns:a16="http://schemas.microsoft.com/office/drawing/2014/main" id="{28998BB5-D337-D419-6CF0-1F0E45AA53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2130855"/>
            <a:ext cx="3657600" cy="3657600"/>
          </a:xfrm>
          <a:prstGeom prst="rect">
            <a:avLst/>
          </a:prstGeom>
        </p:spPr>
      </p:pic>
      <p:pic>
        <p:nvPicPr>
          <p:cNvPr id="10" name="Picture 9">
            <a:extLst>
              <a:ext uri="{FF2B5EF4-FFF2-40B4-BE49-F238E27FC236}">
                <a16:creationId xmlns:a16="http://schemas.microsoft.com/office/drawing/2014/main" id="{7BE7C322-6621-B08A-E7A3-B4291FF730FF}"/>
              </a:ext>
            </a:extLst>
          </p:cNvPr>
          <p:cNvPicPr>
            <a:picLocks noChangeAspect="1"/>
          </p:cNvPicPr>
          <p:nvPr/>
        </p:nvPicPr>
        <p:blipFill>
          <a:blip r:embed="rId3"/>
          <a:stretch>
            <a:fillRect/>
          </a:stretch>
        </p:blipFill>
        <p:spPr>
          <a:xfrm>
            <a:off x="6111613" y="5860919"/>
            <a:ext cx="619373" cy="619373"/>
          </a:xfrm>
          <a:prstGeom prst="rect">
            <a:avLst/>
          </a:prstGeom>
        </p:spPr>
      </p:pic>
      <p:pic>
        <p:nvPicPr>
          <p:cNvPr id="11" name="Picture 10">
            <a:extLst>
              <a:ext uri="{FF2B5EF4-FFF2-40B4-BE49-F238E27FC236}">
                <a16:creationId xmlns:a16="http://schemas.microsoft.com/office/drawing/2014/main" id="{E636CE50-6F28-0173-2583-A52C5AB4F41B}"/>
              </a:ext>
            </a:extLst>
          </p:cNvPr>
          <p:cNvPicPr>
            <a:picLocks noChangeAspect="1"/>
          </p:cNvPicPr>
          <p:nvPr/>
        </p:nvPicPr>
        <p:blipFill>
          <a:blip r:embed="rId4"/>
          <a:stretch>
            <a:fillRect/>
          </a:stretch>
        </p:blipFill>
        <p:spPr>
          <a:xfrm>
            <a:off x="581192" y="665370"/>
            <a:ext cx="1028700" cy="985295"/>
          </a:xfrm>
          <a:prstGeom prst="rect">
            <a:avLst/>
          </a:prstGeom>
        </p:spPr>
      </p:pic>
    </p:spTree>
    <p:extLst>
      <p:ext uri="{BB962C8B-B14F-4D97-AF65-F5344CB8AC3E}">
        <p14:creationId xmlns:p14="http://schemas.microsoft.com/office/powerpoint/2010/main" val="3549804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03A40-718B-E2E6-CEEB-0D4E066D7B7F}"/>
              </a:ext>
            </a:extLst>
          </p:cNvPr>
          <p:cNvSpPr>
            <a:spLocks noGrp="1"/>
          </p:cNvSpPr>
          <p:nvPr>
            <p:ph type="title"/>
          </p:nvPr>
        </p:nvSpPr>
        <p:spPr>
          <a:xfrm>
            <a:off x="2105192" y="536740"/>
            <a:ext cx="7989752" cy="1482656"/>
          </a:xfrm>
        </p:spPr>
        <p:txBody>
          <a:bodyPr>
            <a:normAutofit/>
          </a:bodyPr>
          <a:lstStyle/>
          <a:p>
            <a:pPr algn="ctr"/>
            <a:r>
              <a:rPr lang="en-US" b="1" dirty="0"/>
              <a:t>THANK  YOU FOR YOUR</a:t>
            </a:r>
            <a:br>
              <a:rPr lang="en-US" b="1" dirty="0"/>
            </a:br>
            <a:r>
              <a:rPr lang="en-US" b="1" dirty="0"/>
              <a:t>COMMITMENT TO SERVE</a:t>
            </a:r>
            <a:br>
              <a:rPr lang="en-US" b="1" dirty="0"/>
            </a:br>
            <a:endParaRPr lang="en-US" b="1" dirty="0"/>
          </a:p>
        </p:txBody>
      </p:sp>
      <p:pic>
        <p:nvPicPr>
          <p:cNvPr id="8" name="Content Placeholder 7">
            <a:extLst>
              <a:ext uri="{FF2B5EF4-FFF2-40B4-BE49-F238E27FC236}">
                <a16:creationId xmlns:a16="http://schemas.microsoft.com/office/drawing/2014/main" id="{14035481-BA05-4690-B920-EF6358629C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5221" y="2167340"/>
            <a:ext cx="3801558" cy="3632200"/>
          </a:xfrm>
        </p:spPr>
      </p:pic>
      <p:sp>
        <p:nvSpPr>
          <p:cNvPr id="4" name="Date Placeholder 3">
            <a:extLst>
              <a:ext uri="{FF2B5EF4-FFF2-40B4-BE49-F238E27FC236}">
                <a16:creationId xmlns:a16="http://schemas.microsoft.com/office/drawing/2014/main" id="{5C077EAF-05FB-E687-C4E4-D98CCBA69515}"/>
              </a:ext>
            </a:extLst>
          </p:cNvPr>
          <p:cNvSpPr>
            <a:spLocks noGrp="1"/>
          </p:cNvSpPr>
          <p:nvPr>
            <p:ph type="dt" sz="half" idx="10"/>
          </p:nvPr>
        </p:nvSpPr>
        <p:spPr/>
        <p:txBody>
          <a:bodyPr/>
          <a:lstStyle/>
          <a:p>
            <a:pPr>
              <a:defRPr/>
            </a:pPr>
            <a:r>
              <a:rPr lang="en-US" altLang="en-US" dirty="0"/>
              <a:t>June 15, 2024</a:t>
            </a:r>
          </a:p>
        </p:txBody>
      </p:sp>
      <p:sp>
        <p:nvSpPr>
          <p:cNvPr id="5" name="Footer Placeholder 4">
            <a:extLst>
              <a:ext uri="{FF2B5EF4-FFF2-40B4-BE49-F238E27FC236}">
                <a16:creationId xmlns:a16="http://schemas.microsoft.com/office/drawing/2014/main" id="{DD9FCDCF-407C-8201-0CA1-5829A1771AD1}"/>
              </a:ext>
            </a:extLst>
          </p:cNvPr>
          <p:cNvSpPr>
            <a:spLocks noGrp="1"/>
          </p:cNvSpPr>
          <p:nvPr>
            <p:ph type="ftr" sz="quarter" idx="11"/>
          </p:nvPr>
        </p:nvSpPr>
        <p:spPr/>
        <p:txBody>
          <a:bodyPr/>
          <a:lstStyle/>
          <a:p>
            <a:pPr>
              <a:defRPr/>
            </a:pPr>
            <a:r>
              <a:rPr lang="en-US" altLang="en-US" dirty="0"/>
              <a:t>Lions District 2-E2 Treasurer Training</a:t>
            </a:r>
          </a:p>
        </p:txBody>
      </p:sp>
      <p:sp>
        <p:nvSpPr>
          <p:cNvPr id="6" name="Slide Number Placeholder 5">
            <a:extLst>
              <a:ext uri="{FF2B5EF4-FFF2-40B4-BE49-F238E27FC236}">
                <a16:creationId xmlns:a16="http://schemas.microsoft.com/office/drawing/2014/main" id="{CFA50F23-C37B-C8B8-211C-F2A35F21870E}"/>
              </a:ext>
            </a:extLst>
          </p:cNvPr>
          <p:cNvSpPr>
            <a:spLocks noGrp="1"/>
          </p:cNvSpPr>
          <p:nvPr>
            <p:ph type="sldNum" sz="quarter" idx="12"/>
          </p:nvPr>
        </p:nvSpPr>
        <p:spPr/>
        <p:txBody>
          <a:bodyPr/>
          <a:lstStyle/>
          <a:p>
            <a:fld id="{3744F5DD-F3C7-734B-ABDA-32DF5AE4F5C7}" type="slidenum">
              <a:rPr lang="en-US" altLang="en-US" smtClean="0"/>
              <a:pPr/>
              <a:t>23</a:t>
            </a:fld>
            <a:endParaRPr lang="en-US" altLang="en-US" dirty="0"/>
          </a:p>
        </p:txBody>
      </p:sp>
      <p:pic>
        <p:nvPicPr>
          <p:cNvPr id="9" name="Picture 8">
            <a:extLst>
              <a:ext uri="{FF2B5EF4-FFF2-40B4-BE49-F238E27FC236}">
                <a16:creationId xmlns:a16="http://schemas.microsoft.com/office/drawing/2014/main" id="{A5BA99D0-6DD2-47EC-11AA-66176899EB2C}"/>
              </a:ext>
            </a:extLst>
          </p:cNvPr>
          <p:cNvPicPr>
            <a:picLocks noChangeAspect="1"/>
          </p:cNvPicPr>
          <p:nvPr/>
        </p:nvPicPr>
        <p:blipFill>
          <a:blip r:embed="rId3"/>
          <a:stretch>
            <a:fillRect/>
          </a:stretch>
        </p:blipFill>
        <p:spPr>
          <a:xfrm>
            <a:off x="8300382" y="2667000"/>
            <a:ext cx="1794562" cy="1794562"/>
          </a:xfrm>
          <a:prstGeom prst="rect">
            <a:avLst/>
          </a:prstGeom>
        </p:spPr>
      </p:pic>
      <p:pic>
        <p:nvPicPr>
          <p:cNvPr id="10" name="Picture 9">
            <a:extLst>
              <a:ext uri="{FF2B5EF4-FFF2-40B4-BE49-F238E27FC236}">
                <a16:creationId xmlns:a16="http://schemas.microsoft.com/office/drawing/2014/main" id="{98930F0B-7F21-EA6A-B223-AA417378197B}"/>
              </a:ext>
            </a:extLst>
          </p:cNvPr>
          <p:cNvPicPr>
            <a:picLocks noChangeAspect="1"/>
          </p:cNvPicPr>
          <p:nvPr/>
        </p:nvPicPr>
        <p:blipFill>
          <a:blip r:embed="rId4"/>
          <a:stretch>
            <a:fillRect/>
          </a:stretch>
        </p:blipFill>
        <p:spPr>
          <a:xfrm>
            <a:off x="1922449" y="2503796"/>
            <a:ext cx="2120971" cy="2120971"/>
          </a:xfrm>
          <a:prstGeom prst="rect">
            <a:avLst/>
          </a:prstGeom>
        </p:spPr>
      </p:pic>
    </p:spTree>
    <p:extLst>
      <p:ext uri="{BB962C8B-B14F-4D97-AF65-F5344CB8AC3E}">
        <p14:creationId xmlns:p14="http://schemas.microsoft.com/office/powerpoint/2010/main" val="320573608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Dividend</Template>
  <TotalTime>300</TotalTime>
  <Words>1722</Words>
  <Application>Microsoft Macintosh PowerPoint</Application>
  <PresentationFormat>Widescreen</PresentationFormat>
  <Paragraphs>196</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Wingdings</vt:lpstr>
      <vt:lpstr>Calibri</vt:lpstr>
      <vt:lpstr>Dividend</vt:lpstr>
      <vt:lpstr>LIONS DISTRICT 2-E2 OFFICER TRAINING</vt:lpstr>
      <vt:lpstr>PowerPoint Presentation</vt:lpstr>
      <vt:lpstr>PowerPoint Presentation</vt:lpstr>
      <vt:lpstr>Definition of Administrative Funds</vt:lpstr>
      <vt:lpstr>Lions Property</vt:lpstr>
      <vt:lpstr>Political Activity</vt:lpstr>
      <vt:lpstr>Definition of Public/Activity Funds</vt:lpstr>
      <vt:lpstr>PUBLIC ACTIVITY - FOUNDATION Formed under Internal Revenue Code  Section 501 (c) (3)</vt:lpstr>
      <vt:lpstr>Direct Expenses of a Fundraiser</vt:lpstr>
      <vt:lpstr>PowerPoint Presentation</vt:lpstr>
      <vt:lpstr>Use of Funds Guidelines</vt:lpstr>
      <vt:lpstr>PROPERTY</vt:lpstr>
      <vt:lpstr>OPERATING EXPENSES</vt:lpstr>
      <vt:lpstr>Benefits to Lions or Family Members</vt:lpstr>
      <vt:lpstr>PUBLIC FUNDRAISERS VS  PRIVATE LIONS FUNDRAISERS</vt:lpstr>
      <vt:lpstr>PowerPoint Presentation</vt:lpstr>
      <vt:lpstr>OTHER QUESTIONS</vt:lpstr>
      <vt:lpstr>IMPORTANT INFORMATION FOR   DISTRICTS AND CLUBS SUBJECT TO UNITED STATES  TAX LAWS</vt:lpstr>
      <vt:lpstr>PowerPoint Presentation</vt:lpstr>
      <vt:lpstr>FORM 990-N</vt:lpstr>
      <vt:lpstr>FORM 990-N</vt:lpstr>
      <vt:lpstr>WHERE CAN  YOU GET HELP?  We have a hotline !</vt:lpstr>
      <vt:lpstr>THANK  YOU FOR YOUR COMMITMENT TO SERVE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Suzi Schneider</dc:creator>
  <cp:lastModifiedBy>Deborah Cashen</cp:lastModifiedBy>
  <cp:revision>15</cp:revision>
  <dcterms:created xsi:type="dcterms:W3CDTF">2013-01-15T03:35:30Z</dcterms:created>
  <dcterms:modified xsi:type="dcterms:W3CDTF">2024-06-11T12:53:14Z</dcterms:modified>
</cp:coreProperties>
</file>