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53" r:id="rId1"/>
  </p:sldMasterIdLst>
  <p:notesMasterIdLst>
    <p:notesMasterId r:id="rId15"/>
  </p:notesMasterIdLst>
  <p:sldIdLst>
    <p:sldId id="256" r:id="rId2"/>
    <p:sldId id="281" r:id="rId3"/>
    <p:sldId id="257" r:id="rId4"/>
    <p:sldId id="287" r:id="rId5"/>
    <p:sldId id="262" r:id="rId6"/>
    <p:sldId id="295" r:id="rId7"/>
    <p:sldId id="293" r:id="rId8"/>
    <p:sldId id="289" r:id="rId9"/>
    <p:sldId id="267" r:id="rId10"/>
    <p:sldId id="292" r:id="rId11"/>
    <p:sldId id="277" r:id="rId12"/>
    <p:sldId id="270" r:id="rId13"/>
    <p:sldId id="294" r:id="rId1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A417"/>
    <a:srgbClr val="996633"/>
    <a:srgbClr val="CC9900"/>
    <a:srgbClr val="111B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7F27C9-74A7-4DDD-9E3B-07D7126C2FCF}" v="4" dt="2024-07-15T13:54:52.7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20"/>
    <p:restoredTop sz="96715"/>
  </p:normalViewPr>
  <p:slideViewPr>
    <p:cSldViewPr snapToGrid="0" snapToObjects="1">
      <p:cViewPr varScale="1">
        <p:scale>
          <a:sx n="96" d="100"/>
          <a:sy n="96" d="100"/>
        </p:scale>
        <p:origin x="8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4" d="100"/>
        <a:sy n="9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e Lueckenhoff" userId="1519a31e5d08707e" providerId="LiveId" clId="{027F27C9-74A7-4DDD-9E3B-07D7126C2FCF}"/>
    <pc:docChg chg="undo custSel modSld">
      <pc:chgData name="Mike Lueckenhoff" userId="1519a31e5d08707e" providerId="LiveId" clId="{027F27C9-74A7-4DDD-9E3B-07D7126C2FCF}" dt="2024-07-15T14:00:36.980" v="414" actId="403"/>
      <pc:docMkLst>
        <pc:docMk/>
      </pc:docMkLst>
      <pc:sldChg chg="modSp mod">
        <pc:chgData name="Mike Lueckenhoff" userId="1519a31e5d08707e" providerId="LiveId" clId="{027F27C9-74A7-4DDD-9E3B-07D7126C2FCF}" dt="2024-07-15T13:32:08.902" v="8" actId="20577"/>
        <pc:sldMkLst>
          <pc:docMk/>
          <pc:sldMk cId="1630909380" sldId="256"/>
        </pc:sldMkLst>
        <pc:spChg chg="mod">
          <ac:chgData name="Mike Lueckenhoff" userId="1519a31e5d08707e" providerId="LiveId" clId="{027F27C9-74A7-4DDD-9E3B-07D7126C2FCF}" dt="2024-07-15T13:32:08.902" v="8" actId="20577"/>
          <ac:spMkLst>
            <pc:docMk/>
            <pc:sldMk cId="1630909380" sldId="256"/>
            <ac:spMk id="3" creationId="{F7C5F1DD-E8B6-9E4F-A356-1381387083D8}"/>
          </ac:spMkLst>
        </pc:spChg>
      </pc:sldChg>
      <pc:sldChg chg="delSp mod">
        <pc:chgData name="Mike Lueckenhoff" userId="1519a31e5d08707e" providerId="LiveId" clId="{027F27C9-74A7-4DDD-9E3B-07D7126C2FCF}" dt="2024-07-15T13:43:06.963" v="94" actId="478"/>
        <pc:sldMkLst>
          <pc:docMk/>
          <pc:sldMk cId="2662088719" sldId="257"/>
        </pc:sldMkLst>
        <pc:spChg chg="del">
          <ac:chgData name="Mike Lueckenhoff" userId="1519a31e5d08707e" providerId="LiveId" clId="{027F27C9-74A7-4DDD-9E3B-07D7126C2FCF}" dt="2024-07-15T13:43:06.963" v="94" actId="478"/>
          <ac:spMkLst>
            <pc:docMk/>
            <pc:sldMk cId="2662088719" sldId="257"/>
            <ac:spMk id="7" creationId="{25429C92-85C8-476E-BBB6-AC8628347AEC}"/>
          </ac:spMkLst>
        </pc:spChg>
      </pc:sldChg>
      <pc:sldChg chg="delSp mod">
        <pc:chgData name="Mike Lueckenhoff" userId="1519a31e5d08707e" providerId="LiveId" clId="{027F27C9-74A7-4DDD-9E3B-07D7126C2FCF}" dt="2024-07-15T13:43:20.939" v="97" actId="478"/>
        <pc:sldMkLst>
          <pc:docMk/>
          <pc:sldMk cId="4205958862" sldId="262"/>
        </pc:sldMkLst>
        <pc:spChg chg="del">
          <ac:chgData name="Mike Lueckenhoff" userId="1519a31e5d08707e" providerId="LiveId" clId="{027F27C9-74A7-4DDD-9E3B-07D7126C2FCF}" dt="2024-07-15T13:43:20.939" v="97" actId="478"/>
          <ac:spMkLst>
            <pc:docMk/>
            <pc:sldMk cId="4205958862" sldId="262"/>
            <ac:spMk id="8" creationId="{C29C03E3-8A41-9C9C-9002-D64FF9B3513C}"/>
          </ac:spMkLst>
        </pc:spChg>
      </pc:sldChg>
      <pc:sldChg chg="delSp modSp mod">
        <pc:chgData name="Mike Lueckenhoff" userId="1519a31e5d08707e" providerId="LiveId" clId="{027F27C9-74A7-4DDD-9E3B-07D7126C2FCF}" dt="2024-07-15T13:46:58.175" v="153" actId="20577"/>
        <pc:sldMkLst>
          <pc:docMk/>
          <pc:sldMk cId="3599603532" sldId="267"/>
        </pc:sldMkLst>
        <pc:spChg chg="del">
          <ac:chgData name="Mike Lueckenhoff" userId="1519a31e5d08707e" providerId="LiveId" clId="{027F27C9-74A7-4DDD-9E3B-07D7126C2FCF}" dt="2024-07-15T13:43:46.194" v="101" actId="478"/>
          <ac:spMkLst>
            <pc:docMk/>
            <pc:sldMk cId="3599603532" sldId="267"/>
            <ac:spMk id="7" creationId="{1343A06D-06DD-86F4-F641-19D9941F2584}"/>
          </ac:spMkLst>
        </pc:spChg>
        <pc:graphicFrameChg chg="modGraphic">
          <ac:chgData name="Mike Lueckenhoff" userId="1519a31e5d08707e" providerId="LiveId" clId="{027F27C9-74A7-4DDD-9E3B-07D7126C2FCF}" dt="2024-07-15T13:46:58.175" v="153" actId="20577"/>
          <ac:graphicFrameMkLst>
            <pc:docMk/>
            <pc:sldMk cId="3599603532" sldId="267"/>
            <ac:graphicFrameMk id="10" creationId="{FC46CECB-623D-6147-A8FB-697DF9976B24}"/>
          </ac:graphicFrameMkLst>
        </pc:graphicFrameChg>
      </pc:sldChg>
      <pc:sldChg chg="delSp mod">
        <pc:chgData name="Mike Lueckenhoff" userId="1519a31e5d08707e" providerId="LiveId" clId="{027F27C9-74A7-4DDD-9E3B-07D7126C2FCF}" dt="2024-07-15T13:44:11.315" v="104" actId="478"/>
        <pc:sldMkLst>
          <pc:docMk/>
          <pc:sldMk cId="2842724857" sldId="270"/>
        </pc:sldMkLst>
        <pc:spChg chg="del">
          <ac:chgData name="Mike Lueckenhoff" userId="1519a31e5d08707e" providerId="LiveId" clId="{027F27C9-74A7-4DDD-9E3B-07D7126C2FCF}" dt="2024-07-15T13:44:11.315" v="104" actId="478"/>
          <ac:spMkLst>
            <pc:docMk/>
            <pc:sldMk cId="2842724857" sldId="270"/>
            <ac:spMk id="10" creationId="{523064E4-89D2-291D-8E0C-CDC671AE5687}"/>
          </ac:spMkLst>
        </pc:spChg>
      </pc:sldChg>
      <pc:sldChg chg="delSp mod">
        <pc:chgData name="Mike Lueckenhoff" userId="1519a31e5d08707e" providerId="LiveId" clId="{027F27C9-74A7-4DDD-9E3B-07D7126C2FCF}" dt="2024-07-15T13:43:58.303" v="103" actId="478"/>
        <pc:sldMkLst>
          <pc:docMk/>
          <pc:sldMk cId="4247112491" sldId="277"/>
        </pc:sldMkLst>
        <pc:spChg chg="del">
          <ac:chgData name="Mike Lueckenhoff" userId="1519a31e5d08707e" providerId="LiveId" clId="{027F27C9-74A7-4DDD-9E3B-07D7126C2FCF}" dt="2024-07-15T13:43:58.303" v="103" actId="478"/>
          <ac:spMkLst>
            <pc:docMk/>
            <pc:sldMk cId="4247112491" sldId="277"/>
            <ac:spMk id="9" creationId="{7F1CC887-B876-6AEE-516A-497F3A182F6F}"/>
          </ac:spMkLst>
        </pc:spChg>
      </pc:sldChg>
      <pc:sldChg chg="delSp mod">
        <pc:chgData name="Mike Lueckenhoff" userId="1519a31e5d08707e" providerId="LiveId" clId="{027F27C9-74A7-4DDD-9E3B-07D7126C2FCF}" dt="2024-07-15T13:43:03.191" v="93" actId="478"/>
        <pc:sldMkLst>
          <pc:docMk/>
          <pc:sldMk cId="2512434606" sldId="281"/>
        </pc:sldMkLst>
        <pc:spChg chg="del">
          <ac:chgData name="Mike Lueckenhoff" userId="1519a31e5d08707e" providerId="LiveId" clId="{027F27C9-74A7-4DDD-9E3B-07D7126C2FCF}" dt="2024-07-15T13:43:03.191" v="93" actId="478"/>
          <ac:spMkLst>
            <pc:docMk/>
            <pc:sldMk cId="2512434606" sldId="281"/>
            <ac:spMk id="12" creationId="{5849982B-0677-2499-D070-530A9E67FA19}"/>
          </ac:spMkLst>
        </pc:spChg>
      </pc:sldChg>
      <pc:sldChg chg="delSp modSp mod">
        <pc:chgData name="Mike Lueckenhoff" userId="1519a31e5d08707e" providerId="LiveId" clId="{027F27C9-74A7-4DDD-9E3B-07D7126C2FCF}" dt="2024-07-15T14:00:36.980" v="414" actId="403"/>
        <pc:sldMkLst>
          <pc:docMk/>
          <pc:sldMk cId="276992301" sldId="287"/>
        </pc:sldMkLst>
        <pc:spChg chg="mod">
          <ac:chgData name="Mike Lueckenhoff" userId="1519a31e5d08707e" providerId="LiveId" clId="{027F27C9-74A7-4DDD-9E3B-07D7126C2FCF}" dt="2024-07-15T14:00:36.980" v="414" actId="403"/>
          <ac:spMkLst>
            <pc:docMk/>
            <pc:sldMk cId="276992301" sldId="287"/>
            <ac:spMk id="3" creationId="{2A15A0A0-6C32-EC98-F94B-0EDED613039E}"/>
          </ac:spMkLst>
        </pc:spChg>
        <pc:spChg chg="del mod">
          <ac:chgData name="Mike Lueckenhoff" userId="1519a31e5d08707e" providerId="LiveId" clId="{027F27C9-74A7-4DDD-9E3B-07D7126C2FCF}" dt="2024-07-15T13:43:14.771" v="96" actId="478"/>
          <ac:spMkLst>
            <pc:docMk/>
            <pc:sldMk cId="276992301" sldId="287"/>
            <ac:spMk id="10" creationId="{197BBA00-5720-C575-AB19-B93AC79B97CA}"/>
          </ac:spMkLst>
        </pc:spChg>
      </pc:sldChg>
      <pc:sldChg chg="delSp modSp mod">
        <pc:chgData name="Mike Lueckenhoff" userId="1519a31e5d08707e" providerId="LiveId" clId="{027F27C9-74A7-4DDD-9E3B-07D7126C2FCF}" dt="2024-07-15T13:46:27.892" v="150" actId="20577"/>
        <pc:sldMkLst>
          <pc:docMk/>
          <pc:sldMk cId="1192819149" sldId="289"/>
        </pc:sldMkLst>
        <pc:spChg chg="mod">
          <ac:chgData name="Mike Lueckenhoff" userId="1519a31e5d08707e" providerId="LiveId" clId="{027F27C9-74A7-4DDD-9E3B-07D7126C2FCF}" dt="2024-07-15T13:46:27.892" v="150" actId="20577"/>
          <ac:spMkLst>
            <pc:docMk/>
            <pc:sldMk cId="1192819149" sldId="289"/>
            <ac:spMk id="3" creationId="{C54888E0-5253-192B-C563-E49673FDADD8}"/>
          </ac:spMkLst>
        </pc:spChg>
        <pc:spChg chg="del">
          <ac:chgData name="Mike Lueckenhoff" userId="1519a31e5d08707e" providerId="LiveId" clId="{027F27C9-74A7-4DDD-9E3B-07D7126C2FCF}" dt="2024-07-15T13:43:39.427" v="100" actId="478"/>
          <ac:spMkLst>
            <pc:docMk/>
            <pc:sldMk cId="1192819149" sldId="289"/>
            <ac:spMk id="7" creationId="{BFB2DD2E-1B3A-3314-21F8-B90B396C5CAE}"/>
          </ac:spMkLst>
        </pc:spChg>
      </pc:sldChg>
      <pc:sldChg chg="delSp mod">
        <pc:chgData name="Mike Lueckenhoff" userId="1519a31e5d08707e" providerId="LiveId" clId="{027F27C9-74A7-4DDD-9E3B-07D7126C2FCF}" dt="2024-07-15T13:43:53.307" v="102" actId="478"/>
        <pc:sldMkLst>
          <pc:docMk/>
          <pc:sldMk cId="3423790684" sldId="292"/>
        </pc:sldMkLst>
        <pc:spChg chg="del">
          <ac:chgData name="Mike Lueckenhoff" userId="1519a31e5d08707e" providerId="LiveId" clId="{027F27C9-74A7-4DDD-9E3B-07D7126C2FCF}" dt="2024-07-15T13:43:53.307" v="102" actId="478"/>
          <ac:spMkLst>
            <pc:docMk/>
            <pc:sldMk cId="3423790684" sldId="292"/>
            <ac:spMk id="7" creationId="{7E9823B8-4A2B-7923-ECA6-6E2F4A656BBC}"/>
          </ac:spMkLst>
        </pc:spChg>
      </pc:sldChg>
      <pc:sldChg chg="addSp delSp modSp mod">
        <pc:chgData name="Mike Lueckenhoff" userId="1519a31e5d08707e" providerId="LiveId" clId="{027F27C9-74A7-4DDD-9E3B-07D7126C2FCF}" dt="2024-07-15T13:58:35.056" v="403" actId="20577"/>
        <pc:sldMkLst>
          <pc:docMk/>
          <pc:sldMk cId="3429499032" sldId="293"/>
        </pc:sldMkLst>
        <pc:spChg chg="mod">
          <ac:chgData name="Mike Lueckenhoff" userId="1519a31e5d08707e" providerId="LiveId" clId="{027F27C9-74A7-4DDD-9E3B-07D7126C2FCF}" dt="2024-07-15T13:57:16.244" v="394" actId="20577"/>
          <ac:spMkLst>
            <pc:docMk/>
            <pc:sldMk cId="3429499032" sldId="293"/>
            <ac:spMk id="3" creationId="{815AB5DC-BD14-244B-AE67-63D64AAEF8BB}"/>
          </ac:spMkLst>
        </pc:spChg>
        <pc:spChg chg="add mod">
          <ac:chgData name="Mike Lueckenhoff" userId="1519a31e5d08707e" providerId="LiveId" clId="{027F27C9-74A7-4DDD-9E3B-07D7126C2FCF}" dt="2024-07-15T13:55:42.786" v="365" actId="208"/>
          <ac:spMkLst>
            <pc:docMk/>
            <pc:sldMk cId="3429499032" sldId="293"/>
            <ac:spMk id="5" creationId="{C46DF57B-D175-5710-1625-C947E563578C}"/>
          </ac:spMkLst>
        </pc:spChg>
        <pc:spChg chg="add mod">
          <ac:chgData name="Mike Lueckenhoff" userId="1519a31e5d08707e" providerId="LiveId" clId="{027F27C9-74A7-4DDD-9E3B-07D7126C2FCF}" dt="2024-07-15T13:57:48.293" v="400" actId="1037"/>
          <ac:spMkLst>
            <pc:docMk/>
            <pc:sldMk cId="3429499032" sldId="293"/>
            <ac:spMk id="6" creationId="{A2C54BC0-01FC-BEC6-533B-1C0B34E975CC}"/>
          </ac:spMkLst>
        </pc:spChg>
        <pc:spChg chg="add mod">
          <ac:chgData name="Mike Lueckenhoff" userId="1519a31e5d08707e" providerId="LiveId" clId="{027F27C9-74A7-4DDD-9E3B-07D7126C2FCF}" dt="2024-07-15T13:57:59.455" v="401" actId="1038"/>
          <ac:spMkLst>
            <pc:docMk/>
            <pc:sldMk cId="3429499032" sldId="293"/>
            <ac:spMk id="7" creationId="{625D2172-8403-52CB-E72A-8041C352E425}"/>
          </ac:spMkLst>
        </pc:spChg>
        <pc:spChg chg="del">
          <ac:chgData name="Mike Lueckenhoff" userId="1519a31e5d08707e" providerId="LiveId" clId="{027F27C9-74A7-4DDD-9E3B-07D7126C2FCF}" dt="2024-07-15T13:43:33.037" v="99" actId="478"/>
          <ac:spMkLst>
            <pc:docMk/>
            <pc:sldMk cId="3429499032" sldId="293"/>
            <ac:spMk id="8" creationId="{0FFDE42D-30AE-6434-26EE-66865073BC58}"/>
          </ac:spMkLst>
        </pc:spChg>
        <pc:spChg chg="mod">
          <ac:chgData name="Mike Lueckenhoff" userId="1519a31e5d08707e" providerId="LiveId" clId="{027F27C9-74A7-4DDD-9E3B-07D7126C2FCF}" dt="2024-07-15T13:58:35.056" v="403" actId="20577"/>
          <ac:spMkLst>
            <pc:docMk/>
            <pc:sldMk cId="3429499032" sldId="293"/>
            <ac:spMk id="14" creationId="{4C602118-96D6-D70D-9A3F-9E234054322D}"/>
          </ac:spMkLst>
        </pc:spChg>
        <pc:cxnChg chg="mod">
          <ac:chgData name="Mike Lueckenhoff" userId="1519a31e5d08707e" providerId="LiveId" clId="{027F27C9-74A7-4DDD-9E3B-07D7126C2FCF}" dt="2024-07-15T13:41:59.866" v="75" actId="1036"/>
          <ac:cxnSpMkLst>
            <pc:docMk/>
            <pc:sldMk cId="3429499032" sldId="293"/>
            <ac:cxnSpMk id="16" creationId="{D50E9790-DB59-161B-16F5-F8527E259C7B}"/>
          </ac:cxnSpMkLst>
        </pc:cxnChg>
      </pc:sldChg>
      <pc:sldChg chg="addSp modSp mod">
        <pc:chgData name="Mike Lueckenhoff" userId="1519a31e5d08707e" providerId="LiveId" clId="{027F27C9-74A7-4DDD-9E3B-07D7126C2FCF}" dt="2024-07-15T13:50:22.094" v="312" actId="114"/>
        <pc:sldMkLst>
          <pc:docMk/>
          <pc:sldMk cId="2107667857" sldId="294"/>
        </pc:sldMkLst>
        <pc:spChg chg="add mod">
          <ac:chgData name="Mike Lueckenhoff" userId="1519a31e5d08707e" providerId="LiveId" clId="{027F27C9-74A7-4DDD-9E3B-07D7126C2FCF}" dt="2024-07-15T13:50:22.094" v="312" actId="114"/>
          <ac:spMkLst>
            <pc:docMk/>
            <pc:sldMk cId="2107667857" sldId="294"/>
            <ac:spMk id="2" creationId="{AAD4890C-D2A8-BBFD-033B-175781FB1442}"/>
          </ac:spMkLst>
        </pc:spChg>
      </pc:sldChg>
      <pc:sldChg chg="delSp mod">
        <pc:chgData name="Mike Lueckenhoff" userId="1519a31e5d08707e" providerId="LiveId" clId="{027F27C9-74A7-4DDD-9E3B-07D7126C2FCF}" dt="2024-07-15T13:43:25.987" v="98" actId="478"/>
        <pc:sldMkLst>
          <pc:docMk/>
          <pc:sldMk cId="1222826740" sldId="295"/>
        </pc:sldMkLst>
        <pc:spChg chg="del">
          <ac:chgData name="Mike Lueckenhoff" userId="1519a31e5d08707e" providerId="LiveId" clId="{027F27C9-74A7-4DDD-9E3B-07D7126C2FCF}" dt="2024-07-15T13:43:25.987" v="98" actId="478"/>
          <ac:spMkLst>
            <pc:docMk/>
            <pc:sldMk cId="1222826740" sldId="295"/>
            <ac:spMk id="7" creationId="{BFB2DD2E-1B3A-3314-21F8-B90B396C5CA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9E91662-4FF4-C841-898B-B3D753A9E1B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78551B4-4294-DF4E-A636-A868CC586A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788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551B4-4294-DF4E-A636-A868CC586A8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097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June 15, 2024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Lions District 2-E2 Pres/VP Training - LCI E-Book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03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15, 2024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Lions District 2-E2 Pres/VP Training - LCI E-Book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0B75123-82E7-483F-E821-6CE44F12C8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05908" y="672339"/>
            <a:ext cx="11049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890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 userDrawn="1"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A9A6DF0-CBC3-84FF-69E5-FDF118CBB3D5}"/>
              </a:ext>
            </a:extLst>
          </p:cNvPr>
          <p:cNvSpPr txBox="1">
            <a:spLocks/>
          </p:cNvSpPr>
          <p:nvPr userDrawn="1"/>
        </p:nvSpPr>
        <p:spPr>
          <a:xfrm>
            <a:off x="7605951" y="6294065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June 15, 2024</a:t>
            </a:r>
            <a:endParaRPr lang="en-US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4DBDF27-3A15-ADF3-1C66-7A5BA82CDEB7}"/>
              </a:ext>
            </a:extLst>
          </p:cNvPr>
          <p:cNvSpPr txBox="1">
            <a:spLocks/>
          </p:cNvSpPr>
          <p:nvPr userDrawn="1"/>
        </p:nvSpPr>
        <p:spPr>
          <a:xfrm>
            <a:off x="581192" y="6289739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Lions District 2-E2 Pres/VP Training - LCI E-Book</a:t>
            </a:r>
            <a:endParaRPr lang="en-US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B6E8308-9989-0B52-70E4-6C1C2309AB62}"/>
              </a:ext>
            </a:extLst>
          </p:cNvPr>
          <p:cNvSpPr txBox="1">
            <a:spLocks/>
          </p:cNvSpPr>
          <p:nvPr userDrawn="1"/>
        </p:nvSpPr>
        <p:spPr>
          <a:xfrm>
            <a:off x="10558300" y="6294065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944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62CF3DAE-C4CF-40A3-D9C9-57D1C38E7DE4}"/>
              </a:ext>
            </a:extLst>
          </p:cNvPr>
          <p:cNvSpPr txBox="1">
            <a:spLocks/>
          </p:cNvSpPr>
          <p:nvPr userDrawn="1"/>
        </p:nvSpPr>
        <p:spPr>
          <a:xfrm>
            <a:off x="7605951" y="6294065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June 15, 2024</a:t>
            </a:r>
            <a:endParaRPr lang="en-US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D02008DF-6965-022C-EE6A-835487D79A1A}"/>
              </a:ext>
            </a:extLst>
          </p:cNvPr>
          <p:cNvSpPr txBox="1">
            <a:spLocks/>
          </p:cNvSpPr>
          <p:nvPr userDrawn="1"/>
        </p:nvSpPr>
        <p:spPr>
          <a:xfrm>
            <a:off x="581192" y="6289739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Lions District 2-E2 Pres/VP Training - LCI E-Book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7184B0DD-08A8-75B8-0AB4-430CE56FCB99}"/>
              </a:ext>
            </a:extLst>
          </p:cNvPr>
          <p:cNvSpPr txBox="1">
            <a:spLocks/>
          </p:cNvSpPr>
          <p:nvPr userDrawn="1"/>
        </p:nvSpPr>
        <p:spPr>
          <a:xfrm>
            <a:off x="10558300" y="6294065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C0C06B0-673F-0105-F39E-D08F2A8E31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05908" y="672339"/>
            <a:ext cx="11049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44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450D9FE2-C47F-A890-4E67-D482DF37726C}"/>
              </a:ext>
            </a:extLst>
          </p:cNvPr>
          <p:cNvSpPr txBox="1">
            <a:spLocks/>
          </p:cNvSpPr>
          <p:nvPr userDrawn="1"/>
        </p:nvSpPr>
        <p:spPr>
          <a:xfrm>
            <a:off x="7605951" y="6294065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June 15, 2024</a:t>
            </a:r>
            <a:endParaRPr lang="en-US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C45F2C72-42E6-D6D3-DA1E-4FDE56086B55}"/>
              </a:ext>
            </a:extLst>
          </p:cNvPr>
          <p:cNvSpPr txBox="1">
            <a:spLocks/>
          </p:cNvSpPr>
          <p:nvPr userDrawn="1"/>
        </p:nvSpPr>
        <p:spPr>
          <a:xfrm>
            <a:off x="581192" y="6289739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Lions District 2-E2 Pres/VP Training - LCI E-Book</a:t>
            </a:r>
            <a:endParaRPr lang="en-US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66B1C5FD-7C48-FB10-BE79-C762924EBF29}"/>
              </a:ext>
            </a:extLst>
          </p:cNvPr>
          <p:cNvSpPr txBox="1">
            <a:spLocks/>
          </p:cNvSpPr>
          <p:nvPr userDrawn="1"/>
        </p:nvSpPr>
        <p:spPr>
          <a:xfrm>
            <a:off x="10558300" y="6294065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BBD4B54-ABAD-068A-957C-1344C1CC8A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05908" y="672339"/>
            <a:ext cx="11049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343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05951" y="6294065"/>
            <a:ext cx="2844799" cy="365125"/>
          </a:xfrm>
        </p:spPr>
        <p:txBody>
          <a:bodyPr/>
          <a:lstStyle/>
          <a:p>
            <a:r>
              <a:rPr lang="en-US"/>
              <a:t>June 15, 2024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81192" y="6289739"/>
            <a:ext cx="6917210" cy="365125"/>
          </a:xfrm>
        </p:spPr>
        <p:txBody>
          <a:bodyPr/>
          <a:lstStyle/>
          <a:p>
            <a:r>
              <a:rPr lang="en-US"/>
              <a:t>Lions District 2-E2 Pres/VP Training - LCI E-Book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58300" y="6294065"/>
            <a:ext cx="1052510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1C2630F-F54D-A5B6-68E2-1524A56446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05908" y="672339"/>
            <a:ext cx="11049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5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2916C5CD-13A6-04C6-39E0-46F767A34BCA}"/>
              </a:ext>
            </a:extLst>
          </p:cNvPr>
          <p:cNvSpPr txBox="1">
            <a:spLocks/>
          </p:cNvSpPr>
          <p:nvPr userDrawn="1"/>
        </p:nvSpPr>
        <p:spPr>
          <a:xfrm>
            <a:off x="7605951" y="6294065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June 15, 2024</a:t>
            </a:r>
            <a:endParaRPr 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79487F0-5C80-75CC-E455-D8AE2BA95D51}"/>
              </a:ext>
            </a:extLst>
          </p:cNvPr>
          <p:cNvSpPr txBox="1">
            <a:spLocks/>
          </p:cNvSpPr>
          <p:nvPr userDrawn="1"/>
        </p:nvSpPr>
        <p:spPr>
          <a:xfrm>
            <a:off x="581192" y="6289739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Lions District 2-E2 Pres/VP Training - LCI E-Book</a:t>
            </a:r>
            <a:endParaRPr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768147D-01E7-C7B1-9A0C-68A3CF5D89E5}"/>
              </a:ext>
            </a:extLst>
          </p:cNvPr>
          <p:cNvSpPr txBox="1">
            <a:spLocks/>
          </p:cNvSpPr>
          <p:nvPr userDrawn="1"/>
        </p:nvSpPr>
        <p:spPr>
          <a:xfrm>
            <a:off x="10558300" y="6294065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025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June 15, 2024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Lions District 2-E2 Pres/VP Training - LCI E-Book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42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15, 2024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Lions District 2-E2 Pres/VP Training - LCI E-Book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579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15, 2024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Lions District 2-E2 Pres/VP Training - LCI E-Book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60222AC-5C71-546B-2A7B-5D4F58732E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05908" y="672339"/>
            <a:ext cx="11049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377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June 15, 2024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r>
              <a:rPr lang="en-US"/>
              <a:t>Lions District 2-E2 Pres/VP Training - LCI E-Book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913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rgbClr val="D9A417"/>
            </a:gs>
          </a:gsLst>
          <a:path path="circle">
            <a:fillToRect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en-US"/>
              <a:t>June 15, 2024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r>
              <a:rPr lang="en-US"/>
              <a:t>Lions District 2-E2 Pres/VP Training - LCI E-Book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75220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yapps.lionsclubs.org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onsclubs.org/en/search-results?keys=award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B10E6-E086-1E4F-B97A-E190FDF711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1590" y="1020431"/>
            <a:ext cx="10283150" cy="1475013"/>
          </a:xfrm>
          <a:noFill/>
        </p:spPr>
        <p:txBody>
          <a:bodyPr/>
          <a:lstStyle/>
          <a:p>
            <a:pPr algn="ctr"/>
            <a:r>
              <a:rPr lang="en-US" b="1" dirty="0"/>
              <a:t>LIONS DISTRICT 2-E2</a:t>
            </a:r>
            <a:br>
              <a:rPr lang="en-US" b="1" dirty="0"/>
            </a:br>
            <a:r>
              <a:rPr lang="en-US" b="1" dirty="0"/>
              <a:t>OFFICER TRAINING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C5F1DD-E8B6-9E4F-A356-138138708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1" y="3429000"/>
            <a:ext cx="10993546" cy="225195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President and first  Vice President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</a:rPr>
              <a:t>2024 – 2025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2</a:t>
            </a:r>
            <a:r>
              <a:rPr lang="en-US" sz="3600" b="1" baseline="30000" dirty="0">
                <a:solidFill>
                  <a:schemeClr val="bg1"/>
                </a:solidFill>
              </a:rPr>
              <a:t>nd</a:t>
            </a:r>
            <a:r>
              <a:rPr lang="en-US" sz="3600" b="1" dirty="0">
                <a:solidFill>
                  <a:schemeClr val="bg1"/>
                </a:solidFill>
              </a:rPr>
              <a:t> vice dg Mike lueckenhoff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696801-DBB4-C08B-9E69-102379983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8195" y="930840"/>
            <a:ext cx="1699343" cy="1699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A47B45-3AF3-F94C-D51E-38C5A07E0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727" y="841251"/>
            <a:ext cx="2120971" cy="212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909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4E897-D4C3-F3E9-BD08-5B5695D3F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/>
              <a:t>President's</a:t>
            </a:r>
            <a:r>
              <a:rPr lang="en-US"/>
              <a:t> </a:t>
            </a:r>
            <a:r>
              <a:rPr lang="en-US" sz="3600" b="1"/>
              <a:t>responsibilities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CA86D-7FEB-CF1C-6733-34A133723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983348"/>
            <a:ext cx="11175918" cy="1092200"/>
          </a:xfrm>
        </p:spPr>
        <p:txBody>
          <a:bodyPr anchor="t" anchorCtr="0">
            <a:noAutofit/>
          </a:bodyPr>
          <a:lstStyle/>
          <a:p>
            <a:pPr marL="0" indent="0">
              <a:buNone/>
            </a:pPr>
            <a:r>
              <a:rPr lang="en-US" sz="2300" dirty="0"/>
              <a:t>The Club President is the chief executive officer of the club.  They preside over meetings and call the club to action to fulfill its program of service; coordinating the efforts of board members and chairpersons to implement activities of the club in both fellowship and service.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FBBA50E-C0B1-FFCF-4AF7-43787BBA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05908" y="702156"/>
            <a:ext cx="1104900" cy="1092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4899AFB-2164-B17A-85FE-427FBB7F1843}"/>
              </a:ext>
            </a:extLst>
          </p:cNvPr>
          <p:cNvSpPr txBox="1"/>
          <p:nvPr/>
        </p:nvSpPr>
        <p:spPr>
          <a:xfrm>
            <a:off x="7937382" y="4197927"/>
            <a:ext cx="3673426" cy="86177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omic Sans MS" panose="030F0902030302020204" pitchFamily="66" charset="0"/>
              </a:rPr>
              <a:t>CREATE YOUR LIONS ACCOUNT!</a:t>
            </a:r>
          </a:p>
          <a:p>
            <a:pPr algn="ctr"/>
            <a:r>
              <a:rPr lang="en-US" sz="1600" b="1" dirty="0">
                <a:solidFill>
                  <a:srgbClr val="0070C0"/>
                </a:solidFill>
                <a:latin typeface="Comic Sans MS" panose="030F0902030302020204" pitchFamily="66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https://myapps.lionsclubs.org</a:t>
            </a:r>
            <a:r>
              <a:rPr lang="en-US" sz="1600" b="1" dirty="0">
                <a:solidFill>
                  <a:srgbClr val="0070C0"/>
                </a:solidFill>
                <a:latin typeface="Comic Sans MS" panose="030F0902030302020204" pitchFamily="66" charset="0"/>
              </a:rPr>
              <a:t> </a:t>
            </a:r>
          </a:p>
          <a:p>
            <a:pPr algn="ctr"/>
            <a:r>
              <a:rPr lang="en-US" sz="1600" b="1" i="1" dirty="0">
                <a:latin typeface="Comic Sans MS" panose="030F0902030302020204" pitchFamily="66" charset="0"/>
              </a:rPr>
              <a:t>Self explanatory on this website!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8251E30-6682-A649-3A5D-A53184EC0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03399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Footer Placeholder 6">
            <a:extLst>
              <a:ext uri="{FF2B5EF4-FFF2-40B4-BE49-F238E27FC236}">
                <a16:creationId xmlns:a16="http://schemas.microsoft.com/office/drawing/2014/main" id="{C7447778-9CFD-3A94-63B6-7F9235DE2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399073"/>
            <a:ext cx="6917210" cy="365125"/>
          </a:xfrm>
        </p:spPr>
        <p:txBody>
          <a:bodyPr/>
          <a:lstStyle/>
          <a:p>
            <a:r>
              <a:rPr lang="en-US"/>
              <a:t>Lions District 2-E2 Pres/VP Training - LCI E-Book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B01B9D3-93FD-C3DD-3806-006404CE6D11}"/>
              </a:ext>
            </a:extLst>
          </p:cNvPr>
          <p:cNvSpPr txBox="1">
            <a:spLocks/>
          </p:cNvSpPr>
          <p:nvPr/>
        </p:nvSpPr>
        <p:spPr>
          <a:xfrm>
            <a:off x="575096" y="3219110"/>
            <a:ext cx="7252167" cy="298290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Become familiar with your Club Constitution &amp; Bylaws</a:t>
            </a:r>
          </a:p>
          <a:p>
            <a:r>
              <a:rPr lang="en-US" sz="2400" dirty="0"/>
              <a:t>Plan and conduct meetings</a:t>
            </a:r>
          </a:p>
          <a:p>
            <a:r>
              <a:rPr lang="en-US" sz="2400" dirty="0"/>
              <a:t>Appoint committee chairpersons</a:t>
            </a:r>
          </a:p>
          <a:p>
            <a:r>
              <a:rPr lang="en-US" sz="2400" dirty="0"/>
              <a:t>Actively participate in zone meetings (District Governor’s Advisory Committee)</a:t>
            </a:r>
          </a:p>
          <a:p>
            <a:r>
              <a:rPr lang="en-US" sz="2400" dirty="0"/>
              <a:t>Managing club elections and leadership succession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12434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129A7-B7A4-404C-8D56-8C38F4C25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Vice president’s responsibilities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364845-09CD-5640-A53F-FF461D16A9D1}"/>
              </a:ext>
            </a:extLst>
          </p:cNvPr>
          <p:cNvSpPr txBox="1"/>
          <p:nvPr/>
        </p:nvSpPr>
        <p:spPr>
          <a:xfrm>
            <a:off x="447472" y="2497597"/>
            <a:ext cx="1125088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As Club Vice President it is important to understand the role of the Club President and all its responsibilities:</a:t>
            </a:r>
          </a:p>
          <a:p>
            <a:pPr marL="517525" lvl="1" indent="-285750">
              <a:spcBef>
                <a:spcPts val="1200"/>
              </a:spcBef>
              <a:buClr>
                <a:srgbClr val="0070C0"/>
              </a:buClr>
              <a:buFont typeface="Wingdings" pitchFamily="2" charset="2"/>
              <a:buChar char="ü"/>
            </a:pPr>
            <a:r>
              <a:rPr lang="en-US" sz="2300" dirty="0">
                <a:solidFill>
                  <a:srgbClr val="0070C0"/>
                </a:solidFill>
              </a:rPr>
              <a:t>Stand ready to fulfill the duties of Club President if the President is unable to or is unavailable</a:t>
            </a:r>
          </a:p>
          <a:p>
            <a:pPr marL="517525" lvl="1" indent="-285750">
              <a:spcBef>
                <a:spcPts val="1200"/>
              </a:spcBef>
              <a:buClr>
                <a:srgbClr val="0070C0"/>
              </a:buClr>
              <a:buFont typeface="Wingdings" pitchFamily="2" charset="2"/>
              <a:buChar char="ü"/>
            </a:pPr>
            <a:r>
              <a:rPr lang="en-US" sz="2300" dirty="0">
                <a:solidFill>
                  <a:srgbClr val="0070C0"/>
                </a:solidFill>
              </a:rPr>
              <a:t>Be ready to fulfill other duties as assigned by the President</a:t>
            </a:r>
          </a:p>
          <a:p>
            <a:pPr marL="517525" lvl="1" indent="-285750">
              <a:spcBef>
                <a:spcPts val="1200"/>
              </a:spcBef>
              <a:buClr>
                <a:srgbClr val="0070C0"/>
              </a:buClr>
              <a:buFont typeface="Wingdings" pitchFamily="2" charset="2"/>
              <a:buChar char="ü"/>
            </a:pPr>
            <a:r>
              <a:rPr lang="en-US" sz="2300" dirty="0">
                <a:solidFill>
                  <a:srgbClr val="0070C0"/>
                </a:solidFill>
              </a:rPr>
              <a:t>Lead one or more committees during the year</a:t>
            </a:r>
          </a:p>
          <a:p>
            <a:pPr marL="517525" lvl="1" indent="-285750">
              <a:spcBef>
                <a:spcPts val="1200"/>
              </a:spcBef>
              <a:buClr>
                <a:srgbClr val="0070C0"/>
              </a:buClr>
              <a:buFont typeface="Wingdings" pitchFamily="2" charset="2"/>
              <a:buChar char="ü"/>
            </a:pPr>
            <a:r>
              <a:rPr lang="en-US" sz="2300" dirty="0">
                <a:solidFill>
                  <a:srgbClr val="0070C0"/>
                </a:solidFill>
              </a:rPr>
              <a:t>Serve as Nominating Committee Chair for Club Board of Director elections</a:t>
            </a:r>
          </a:p>
          <a:p>
            <a:pPr marL="517525" lvl="1" indent="-285750">
              <a:spcBef>
                <a:spcPts val="1200"/>
              </a:spcBef>
              <a:buClr>
                <a:srgbClr val="0070C0"/>
              </a:buClr>
              <a:buFont typeface="Wingdings" pitchFamily="2" charset="2"/>
              <a:buChar char="ü"/>
            </a:pPr>
            <a:r>
              <a:rPr lang="en-US" sz="2300" dirty="0">
                <a:solidFill>
                  <a:srgbClr val="0070C0"/>
                </a:solidFill>
              </a:rPr>
              <a:t>Dedicate time preparing to serve as Club President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7FF46D8-D99E-91D9-3327-9E633FCC7B03}"/>
              </a:ext>
            </a:extLst>
          </p:cNvPr>
          <p:cNvSpPr txBox="1">
            <a:spLocks/>
          </p:cNvSpPr>
          <p:nvPr/>
        </p:nvSpPr>
        <p:spPr>
          <a:xfrm>
            <a:off x="10558300" y="6403399"/>
            <a:ext cx="1052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0593ECF3-1F20-7064-1D75-013FF194E287}"/>
              </a:ext>
            </a:extLst>
          </p:cNvPr>
          <p:cNvSpPr txBox="1">
            <a:spLocks/>
          </p:cNvSpPr>
          <p:nvPr/>
        </p:nvSpPr>
        <p:spPr>
          <a:xfrm>
            <a:off x="581192" y="6399073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Lions District 2-E2 Pres/VP Training - LCI E-Book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9B87B9-718F-A4F6-70A5-8EAB9EB84D55}"/>
              </a:ext>
            </a:extLst>
          </p:cNvPr>
          <p:cNvSpPr txBox="1"/>
          <p:nvPr/>
        </p:nvSpPr>
        <p:spPr>
          <a:xfrm>
            <a:off x="743777" y="1897781"/>
            <a:ext cx="107044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1" u="none" strike="noStrike" baseline="0" dirty="0">
                <a:solidFill>
                  <a:srgbClr val="002060"/>
                </a:solidFill>
                <a:latin typeface="Calibri" panose="020F0502020204030204" pitchFamily="34" charset="0"/>
              </a:rPr>
              <a:t>Prepare to Lead as Club First Vice President; Prepare to Succeed as Club President </a:t>
            </a:r>
            <a:endParaRPr lang="en-US" sz="2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088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4ED81-78B9-D266-3750-03CB4239D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Club Board of Directors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5A0A0-6C32-EC98-F94B-0EDED6130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9008" y="1988783"/>
            <a:ext cx="5831800" cy="4167061"/>
          </a:xfr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 anchorCtr="0">
            <a:noAutofit/>
          </a:bodyPr>
          <a:lstStyle/>
          <a:p>
            <a:pPr marL="231775" indent="-231775">
              <a:spcBef>
                <a:spcPts val="600"/>
              </a:spcBef>
              <a:buClr>
                <a:schemeClr val="bg1"/>
              </a:buClr>
              <a:buSzPct val="100000"/>
              <a:buFont typeface="Symbol" panose="05050102010706020507" pitchFamily="18" charset="2"/>
              <a:buChar char="·"/>
            </a:pPr>
            <a:r>
              <a:rPr lang="en-US" sz="1900" dirty="0"/>
              <a:t>Each board member fills a specific leadership role. Understanding the roles and responsibilities of each member of your Board ensures that no officer is burdened beyond their capability to succeed.</a:t>
            </a:r>
          </a:p>
          <a:p>
            <a:pPr marL="231775" indent="-231775">
              <a:buClr>
                <a:schemeClr val="bg1"/>
              </a:buClr>
              <a:buSzPct val="100000"/>
              <a:buFont typeface="Symbol" panose="05050102010706020507" pitchFamily="18" charset="2"/>
              <a:buChar char="·"/>
            </a:pPr>
            <a:r>
              <a:rPr lang="en-US" sz="1900" dirty="0"/>
              <a:t>You work in cooperation with your Board of Directors and have shared responsibilities</a:t>
            </a:r>
          </a:p>
          <a:p>
            <a:pPr marL="231775" indent="-231775">
              <a:buClr>
                <a:schemeClr val="bg1"/>
              </a:buClr>
              <a:buSzPct val="100000"/>
              <a:buFont typeface="Symbol" panose="05050102010706020507" pitchFamily="18" charset="2"/>
              <a:buChar char="·"/>
            </a:pPr>
            <a:r>
              <a:rPr lang="en-US" sz="1900" dirty="0"/>
              <a:t>You have limited power (no absolute authority) and your authority to act comes from directives from the Board of Directors, Club members and the Club’s constitution and bylaws.</a:t>
            </a:r>
          </a:p>
          <a:p>
            <a:pPr marL="231775" indent="-231775">
              <a:buClr>
                <a:schemeClr val="bg1"/>
              </a:buClr>
              <a:buSzPct val="100000"/>
              <a:buFont typeface="Symbol" panose="05050102010706020507" pitchFamily="18" charset="2"/>
              <a:buChar char="·"/>
            </a:pPr>
            <a:r>
              <a:rPr lang="en-US" sz="1900" dirty="0"/>
              <a:t>To be a successful President you need to empower your leadership team and Board of Directors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65318D-C61B-6F57-71E7-9E8229FF5DCF}"/>
              </a:ext>
            </a:extLst>
          </p:cNvPr>
          <p:cNvSpPr txBox="1"/>
          <p:nvPr/>
        </p:nvSpPr>
        <p:spPr>
          <a:xfrm>
            <a:off x="581190" y="1905135"/>
            <a:ext cx="50901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ptos Display" panose="020B0004020202020204" pitchFamily="34" charset="0"/>
              </a:rPr>
              <a:t>President</a:t>
            </a:r>
          </a:p>
          <a:p>
            <a:r>
              <a:rPr lang="en-US" sz="2000" dirty="0">
                <a:latin typeface="Aptos Display" panose="020B0004020202020204" pitchFamily="34" charset="0"/>
              </a:rPr>
              <a:t>Vice President (may be more than one)</a:t>
            </a:r>
          </a:p>
          <a:p>
            <a:r>
              <a:rPr lang="en-US" sz="2000" dirty="0">
                <a:latin typeface="Aptos Display" panose="020B0004020202020204" pitchFamily="34" charset="0"/>
              </a:rPr>
              <a:t>Immediate Past President</a:t>
            </a:r>
          </a:p>
          <a:p>
            <a:r>
              <a:rPr lang="en-US" sz="2000" dirty="0">
                <a:latin typeface="Aptos Display" panose="020B0004020202020204" pitchFamily="34" charset="0"/>
              </a:rPr>
              <a:t>Club Secretary</a:t>
            </a:r>
          </a:p>
          <a:p>
            <a:r>
              <a:rPr lang="en-US" sz="2000" dirty="0">
                <a:latin typeface="Aptos Display" panose="020B0004020202020204" pitchFamily="34" charset="0"/>
              </a:rPr>
              <a:t>Club Treasurer</a:t>
            </a:r>
          </a:p>
          <a:p>
            <a:r>
              <a:rPr lang="en-US" sz="2000" dirty="0">
                <a:latin typeface="Aptos Display" panose="020B0004020202020204" pitchFamily="34" charset="0"/>
              </a:rPr>
              <a:t>Club Membership Chair</a:t>
            </a:r>
          </a:p>
          <a:p>
            <a:r>
              <a:rPr lang="en-US" sz="2000" dirty="0">
                <a:latin typeface="Aptos Display" panose="020B0004020202020204" pitchFamily="34" charset="0"/>
              </a:rPr>
              <a:t>Club Service Chair</a:t>
            </a:r>
          </a:p>
          <a:p>
            <a:r>
              <a:rPr lang="en-US" sz="2000" dirty="0">
                <a:latin typeface="Aptos Display" panose="020B0004020202020204" pitchFamily="34" charset="0"/>
              </a:rPr>
              <a:t>Club Marketing Chair</a:t>
            </a:r>
          </a:p>
          <a:p>
            <a:r>
              <a:rPr lang="en-US" sz="2000" dirty="0">
                <a:latin typeface="Aptos Display" panose="020B0004020202020204" pitchFamily="34" charset="0"/>
              </a:rPr>
              <a:t>Lion Tamer (optional)</a:t>
            </a:r>
          </a:p>
          <a:p>
            <a:r>
              <a:rPr lang="en-US" sz="2000" dirty="0">
                <a:latin typeface="Aptos Display" panose="020B0004020202020204" pitchFamily="34" charset="0"/>
              </a:rPr>
              <a:t>Lion Tail Twister (optional)</a:t>
            </a:r>
          </a:p>
          <a:p>
            <a:r>
              <a:rPr lang="en-US" sz="2000" dirty="0">
                <a:latin typeface="Aptos Display" panose="020B0004020202020204" pitchFamily="34" charset="0"/>
              </a:rPr>
              <a:t>LCIF Club Coordinator</a:t>
            </a:r>
          </a:p>
          <a:p>
            <a:r>
              <a:rPr lang="en-US" sz="2000" dirty="0">
                <a:latin typeface="Aptos Display" panose="020B0004020202020204" pitchFamily="34" charset="0"/>
              </a:rPr>
              <a:t>Leo Advisor</a:t>
            </a:r>
          </a:p>
          <a:p>
            <a:r>
              <a:rPr lang="en-US" sz="2000" dirty="0">
                <a:latin typeface="Aptos Display" panose="020B0004020202020204" pitchFamily="34" charset="0"/>
              </a:rPr>
              <a:t>Vice President (may be more than one)</a:t>
            </a:r>
          </a:p>
          <a:p>
            <a:r>
              <a:rPr lang="en-US" sz="2000" dirty="0">
                <a:latin typeface="Aptos Display" panose="020B0004020202020204" pitchFamily="34" charset="0"/>
              </a:rPr>
              <a:t>Club Branch Liaison (if club has a club branch)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C69CFA6-BBA2-9CDA-287C-2501640D575C}"/>
              </a:ext>
            </a:extLst>
          </p:cNvPr>
          <p:cNvSpPr txBox="1">
            <a:spLocks/>
          </p:cNvSpPr>
          <p:nvPr/>
        </p:nvSpPr>
        <p:spPr>
          <a:xfrm>
            <a:off x="10558300" y="6403399"/>
            <a:ext cx="1052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2" name="Footer Placeholder 6">
            <a:extLst>
              <a:ext uri="{FF2B5EF4-FFF2-40B4-BE49-F238E27FC236}">
                <a16:creationId xmlns:a16="http://schemas.microsoft.com/office/drawing/2014/main" id="{1B8E6FF4-AD69-262B-98CA-E5A862E5671F}"/>
              </a:ext>
            </a:extLst>
          </p:cNvPr>
          <p:cNvSpPr txBox="1">
            <a:spLocks/>
          </p:cNvSpPr>
          <p:nvPr/>
        </p:nvSpPr>
        <p:spPr>
          <a:xfrm>
            <a:off x="581192" y="6399073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Lions District 2-E2 Pres/VP Training - LCI E-Book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92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F3E70-D3DD-7D4E-8A21-0C54A877A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LEAD YOUR CLUB FORWARD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C13AB-3678-934A-92BB-8338954FF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78137"/>
            <a:ext cx="8006218" cy="4581159"/>
          </a:xfrm>
        </p:spPr>
        <p:txBody>
          <a:bodyPr anchor="t" anchorCtr="0">
            <a:normAutofit fontScale="85000" lnSpcReduction="10000"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3100" dirty="0"/>
              <a:t>As Club President &amp; Vice President, one of your most important tasks is to lead your club forward into the future and explore yet unrealized potential of your Club.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3100" dirty="0"/>
              <a:t>There are several tools available:</a:t>
            </a:r>
          </a:p>
          <a:p>
            <a:pPr marL="463550" indent="-231775">
              <a:lnSpc>
                <a:spcPct val="120000"/>
              </a:lnSpc>
              <a:buSzPct val="100000"/>
              <a:buFont typeface="Symbol" panose="05050102010706020507" pitchFamily="18" charset="2"/>
              <a:buChar char="·"/>
            </a:pPr>
            <a:r>
              <a:rPr lang="en-US" sz="2600" b="1" dirty="0">
                <a:solidFill>
                  <a:srgbClr val="0070C0"/>
                </a:solidFill>
                <a:latin typeface="Gill Sans MT" panose="020B0502020104020203" pitchFamily="34" charset="0"/>
              </a:rPr>
              <a:t>Club Quality Initiative </a:t>
            </a:r>
            <a:r>
              <a:rPr lang="en-US" sz="2600" dirty="0"/>
              <a:t>– Great starting point for a review of previous accomplishments and future planning.</a:t>
            </a:r>
          </a:p>
          <a:p>
            <a:pPr marL="463550" indent="-231775">
              <a:lnSpc>
                <a:spcPct val="120000"/>
              </a:lnSpc>
              <a:buSzPct val="100000"/>
              <a:buFont typeface="Symbol" panose="05050102010706020507" pitchFamily="18" charset="2"/>
              <a:buChar char="·"/>
            </a:pPr>
            <a:r>
              <a:rPr lang="en-US" sz="2600" b="1" dirty="0">
                <a:solidFill>
                  <a:srgbClr val="0070C0"/>
                </a:solidFill>
                <a:latin typeface="Gill Sans MT" panose="020B0502020104020203" pitchFamily="34" charset="0"/>
              </a:rPr>
              <a:t>Your Club, Your Way! </a:t>
            </a:r>
            <a:r>
              <a:rPr lang="en-US" sz="2600" dirty="0"/>
              <a:t>– Offers ideas for ways your club can customize your meetings for an enjoyable membership experience.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200" i="1" dirty="0"/>
              <a:t>These tools are available on the LCI website “Resources”  – downloadable, printable!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AEEF8D-5628-5548-B4FA-43EEE549B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3568" y="1977525"/>
            <a:ext cx="1787364" cy="19445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C2AAE5-429D-A74E-963D-BC2D8656B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7250" y="3785478"/>
            <a:ext cx="1983771" cy="2370366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CFBDA67-A52B-00B5-4E38-38C42CAAB20F}"/>
              </a:ext>
            </a:extLst>
          </p:cNvPr>
          <p:cNvSpPr txBox="1">
            <a:spLocks/>
          </p:cNvSpPr>
          <p:nvPr/>
        </p:nvSpPr>
        <p:spPr>
          <a:xfrm>
            <a:off x="10558300" y="6403399"/>
            <a:ext cx="1052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2" name="Footer Placeholder 6">
            <a:extLst>
              <a:ext uri="{FF2B5EF4-FFF2-40B4-BE49-F238E27FC236}">
                <a16:creationId xmlns:a16="http://schemas.microsoft.com/office/drawing/2014/main" id="{4008B3A4-859E-C290-3855-E87FFBCE869B}"/>
              </a:ext>
            </a:extLst>
          </p:cNvPr>
          <p:cNvSpPr txBox="1">
            <a:spLocks/>
          </p:cNvSpPr>
          <p:nvPr/>
        </p:nvSpPr>
        <p:spPr>
          <a:xfrm>
            <a:off x="581192" y="6399073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Lions District 2-E2 Pres/VP Training - LCI E-Book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958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FB595-9C23-1842-1F66-F84B3D18F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Have fun!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888E0-5253-192B-C563-E49673FDA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840" y="2058086"/>
            <a:ext cx="7131248" cy="4232986"/>
          </a:xfrm>
        </p:spPr>
        <p:txBody>
          <a:bodyPr anchor="t" anchorCtr="0">
            <a:normAutofit fontScale="92500" lnSpcReduction="10000"/>
          </a:bodyPr>
          <a:lstStyle/>
          <a:p>
            <a:pPr marL="341313" indent="-341313">
              <a:buClr>
                <a:srgbClr val="0070C0"/>
              </a:buClr>
              <a:buSzPct val="75000"/>
              <a:buFont typeface="Wingdings" pitchFamily="2" charset="2"/>
              <a:buChar char="q"/>
            </a:pPr>
            <a:r>
              <a:rPr lang="en-US" sz="2400" dirty="0"/>
              <a:t>Make your meetings, service projects, and fundraisers FUN!</a:t>
            </a:r>
          </a:p>
          <a:p>
            <a:pPr marL="341313" indent="-341313">
              <a:buClr>
                <a:srgbClr val="0070C0"/>
              </a:buClr>
              <a:buSzPct val="75000"/>
              <a:buFont typeface="Wingdings" pitchFamily="2" charset="2"/>
              <a:buChar char="q"/>
            </a:pPr>
            <a:r>
              <a:rPr lang="en-US" sz="2400" dirty="0"/>
              <a:t>Put your Tail Twister in charge of FUN!</a:t>
            </a:r>
          </a:p>
          <a:p>
            <a:pPr marL="341313" indent="-341313">
              <a:spcAft>
                <a:spcPts val="300"/>
              </a:spcAft>
              <a:buClr>
                <a:srgbClr val="0070C0"/>
              </a:buClr>
              <a:buSzPct val="75000"/>
              <a:buFont typeface="Wingdings" pitchFamily="2" charset="2"/>
              <a:buChar char="q"/>
            </a:pPr>
            <a:r>
              <a:rPr lang="en-US" sz="2400" dirty="0"/>
              <a:t>When people have fun, it can lead to a variety of positive outcomes including: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US" sz="2200" u="sng" dirty="0"/>
              <a:t>Boosts Emotional Well-Being</a:t>
            </a:r>
            <a:r>
              <a:rPr lang="en-US" sz="2200" dirty="0"/>
              <a:t>: Fun activities can help increase happiness.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US" sz="2200" u="sng" dirty="0"/>
              <a:t>Stronger Social Connections</a:t>
            </a:r>
            <a:r>
              <a:rPr lang="en-US" sz="2200" dirty="0"/>
              <a:t>: Sharing enjoyable experiences can strengthen relationships and create lasting memories.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US" sz="2200" u="sng" dirty="0"/>
              <a:t>Enhances Creativity and Problem-Solving</a:t>
            </a:r>
            <a:r>
              <a:rPr lang="en-US" sz="2200" dirty="0"/>
              <a:t>: Engaging in fun activities can foster creativity</a:t>
            </a:r>
          </a:p>
          <a:p>
            <a:pPr>
              <a:buClr>
                <a:srgbClr val="002060"/>
              </a:buClr>
              <a:buFont typeface="Wingdings" pitchFamily="2" charset="2"/>
              <a:buChar char="q"/>
            </a:pPr>
            <a:endParaRPr lang="en-US" sz="240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59C25B9-7B2A-0D43-1A17-FB532AE7500D}"/>
              </a:ext>
            </a:extLst>
          </p:cNvPr>
          <p:cNvSpPr txBox="1">
            <a:spLocks/>
          </p:cNvSpPr>
          <p:nvPr/>
        </p:nvSpPr>
        <p:spPr>
          <a:xfrm>
            <a:off x="10558300" y="6403399"/>
            <a:ext cx="1052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1" name="Footer Placeholder 6">
            <a:extLst>
              <a:ext uri="{FF2B5EF4-FFF2-40B4-BE49-F238E27FC236}">
                <a16:creationId xmlns:a16="http://schemas.microsoft.com/office/drawing/2014/main" id="{3E3370B7-4E46-2734-184E-9823C12D2548}"/>
              </a:ext>
            </a:extLst>
          </p:cNvPr>
          <p:cNvSpPr txBox="1">
            <a:spLocks/>
          </p:cNvSpPr>
          <p:nvPr/>
        </p:nvSpPr>
        <p:spPr>
          <a:xfrm>
            <a:off x="581192" y="6399073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Lions District 2-E2 Pres/VP Training - LCI E-Book</a:t>
            </a:r>
            <a:endParaRPr lang="en-US" dirty="0"/>
          </a:p>
        </p:txBody>
      </p:sp>
      <p:pic>
        <p:nvPicPr>
          <p:cNvPr id="1026" name="Picture 2" descr="Fun In The Sun Text Illustrations, Royalty-Free Vector Graphics &amp; Clip ...">
            <a:extLst>
              <a:ext uri="{FF2B5EF4-FFF2-40B4-BE49-F238E27FC236}">
                <a16:creationId xmlns:a16="http://schemas.microsoft.com/office/drawing/2014/main" id="{19D77539-B89A-BE4D-EB9D-83A880B32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92" y="2478316"/>
            <a:ext cx="3487674" cy="328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826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D152-1F91-F641-82E7-56B68C8AF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Service to your community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AB5DC-BD14-244B-AE67-63D64AAEF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82" y="4361652"/>
            <a:ext cx="3517662" cy="1923400"/>
          </a:xfrm>
        </p:spPr>
        <p:txBody>
          <a:bodyPr anchor="t" anchorCtr="0">
            <a:normAutofit/>
          </a:bodyPr>
          <a:lstStyle/>
          <a:p>
            <a:pPr marL="0" indent="0">
              <a:buNone/>
            </a:pPr>
            <a:r>
              <a:rPr lang="en-US" sz="2000" i="1" dirty="0"/>
              <a:t>What is you club’s Service Plan &amp; Goals?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000" i="1" dirty="0"/>
              <a:t>How are you and your Board going to lead your Club in accomplishing your Service Plan &amp; Goals?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6140F33-FE3B-9CF8-A1F2-F9CA27FF3311}"/>
              </a:ext>
            </a:extLst>
          </p:cNvPr>
          <p:cNvSpPr txBox="1">
            <a:spLocks/>
          </p:cNvSpPr>
          <p:nvPr/>
        </p:nvSpPr>
        <p:spPr>
          <a:xfrm>
            <a:off x="10558300" y="6403399"/>
            <a:ext cx="1052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75807900-FE44-808A-A121-DDD9E4A9B71D}"/>
              </a:ext>
            </a:extLst>
          </p:cNvPr>
          <p:cNvSpPr txBox="1">
            <a:spLocks/>
          </p:cNvSpPr>
          <p:nvPr/>
        </p:nvSpPr>
        <p:spPr>
          <a:xfrm>
            <a:off x="581192" y="6399073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Lions District 2-E2 Pres/VP Training - LCI E-Book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AE64CA-D838-F6D9-89CF-C05A7B847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0372" y="2130907"/>
            <a:ext cx="7000436" cy="412016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C602118-96D6-D70D-9A3F-9E234054322D}"/>
              </a:ext>
            </a:extLst>
          </p:cNvPr>
          <p:cNvSpPr txBox="1"/>
          <p:nvPr/>
        </p:nvSpPr>
        <p:spPr>
          <a:xfrm>
            <a:off x="380224" y="2018203"/>
            <a:ext cx="3824028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537" algn="ctr"/>
            <a:r>
              <a:rPr lang="en-US" sz="1800" b="1" dirty="0"/>
              <a:t>2024-2025 Fabrício Oliveira’s  Presidential Theme</a:t>
            </a:r>
          </a:p>
          <a:p>
            <a:pPr marL="109537" algn="ctr">
              <a:spcBef>
                <a:spcPts val="600"/>
              </a:spcBef>
            </a:pPr>
            <a:r>
              <a:rPr lang="en-US" sz="2000" b="1" dirty="0"/>
              <a:t> </a:t>
            </a:r>
            <a:r>
              <a:rPr lang="en-US" sz="2800" b="1" i="1" dirty="0">
                <a:solidFill>
                  <a:srgbClr val="C00000"/>
                </a:solidFill>
              </a:rPr>
              <a:t>MAKE YOUR MARK</a:t>
            </a:r>
            <a:endParaRPr lang="en-US" sz="2000" b="1" i="1" dirty="0">
              <a:solidFill>
                <a:srgbClr val="C00000"/>
              </a:solidFill>
            </a:endParaRPr>
          </a:p>
          <a:p>
            <a:pPr marL="109537">
              <a:spcBef>
                <a:spcPts val="600"/>
              </a:spcBef>
            </a:pPr>
            <a:r>
              <a:rPr lang="en-US" sz="2000" dirty="0"/>
              <a:t>“Everywhere we serve, every time we give, we bring kindness and compassion, change and hope”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50E9790-DB59-161B-16F5-F8527E259C7B}"/>
              </a:ext>
            </a:extLst>
          </p:cNvPr>
          <p:cNvCxnSpPr>
            <a:cxnSpLocks/>
          </p:cNvCxnSpPr>
          <p:nvPr/>
        </p:nvCxnSpPr>
        <p:spPr>
          <a:xfrm>
            <a:off x="606304" y="2661620"/>
            <a:ext cx="344144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46DF57B-D175-5710-1625-C947E563578C}"/>
              </a:ext>
            </a:extLst>
          </p:cNvPr>
          <p:cNvSpPr/>
          <p:nvPr/>
        </p:nvSpPr>
        <p:spPr>
          <a:xfrm>
            <a:off x="4620311" y="4172639"/>
            <a:ext cx="1760611" cy="207843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C54BC0-01FC-BEC6-533B-1C0B34E975CC}"/>
              </a:ext>
            </a:extLst>
          </p:cNvPr>
          <p:cNvSpPr/>
          <p:nvPr/>
        </p:nvSpPr>
        <p:spPr>
          <a:xfrm>
            <a:off x="8090712" y="2134136"/>
            <a:ext cx="1760611" cy="207843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5D2172-8403-52CB-E72A-8041C352E425}"/>
              </a:ext>
            </a:extLst>
          </p:cNvPr>
          <p:cNvSpPr/>
          <p:nvPr/>
        </p:nvSpPr>
        <p:spPr>
          <a:xfrm>
            <a:off x="9834726" y="4172639"/>
            <a:ext cx="1760611" cy="207843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499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FB595-9C23-1842-1F66-F84B3D18F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First 30 days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888E0-5253-192B-C563-E49673FDA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6113" y="2131339"/>
            <a:ext cx="7002592" cy="3678303"/>
          </a:xfrm>
        </p:spPr>
        <p:txBody>
          <a:bodyPr anchor="t" anchorCtr="0">
            <a:normAutofit lnSpcReduction="10000"/>
          </a:bodyPr>
          <a:lstStyle/>
          <a:p>
            <a:pPr>
              <a:buClr>
                <a:srgbClr val="0070C0"/>
              </a:buClr>
              <a:buSzPct val="75000"/>
              <a:buFont typeface="Wingdings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Attend Club Officer Training offered by your District</a:t>
            </a:r>
          </a:p>
          <a:p>
            <a:pPr>
              <a:spcBef>
                <a:spcPts val="1800"/>
              </a:spcBef>
              <a:buClr>
                <a:srgbClr val="0070C0"/>
              </a:buClr>
              <a:buSzPct val="75000"/>
              <a:buFont typeface="Wingdings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Schedule Club Meetings for the Year – Club and Board Meetings, Service Activities, Fundraisers, Committee Meetings, etc.</a:t>
            </a:r>
          </a:p>
          <a:p>
            <a:pPr>
              <a:spcBef>
                <a:spcPts val="1800"/>
              </a:spcBef>
              <a:buClr>
                <a:srgbClr val="0070C0"/>
              </a:buClr>
              <a:buSzPct val="75000"/>
              <a:buFont typeface="Wingdings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Know what Zone your Club is in and contact your Zone Chair</a:t>
            </a:r>
          </a:p>
          <a:p>
            <a:pPr>
              <a:spcBef>
                <a:spcPts val="1800"/>
              </a:spcBef>
              <a:buClr>
                <a:srgbClr val="0070C0"/>
              </a:buClr>
              <a:buSzPct val="75000"/>
              <a:buFont typeface="Wingdings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Work with incoming officers to complete a Strategic Plan and a Service Plan for your Club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55AE2A-4748-55B2-EC51-2BB907B94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90" y="1994732"/>
            <a:ext cx="3678303" cy="3678303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59C25B9-7B2A-0D43-1A17-FB532AE7500D}"/>
              </a:ext>
            </a:extLst>
          </p:cNvPr>
          <p:cNvSpPr txBox="1">
            <a:spLocks/>
          </p:cNvSpPr>
          <p:nvPr/>
        </p:nvSpPr>
        <p:spPr>
          <a:xfrm>
            <a:off x="10558300" y="6403399"/>
            <a:ext cx="1052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1" name="Footer Placeholder 6">
            <a:extLst>
              <a:ext uri="{FF2B5EF4-FFF2-40B4-BE49-F238E27FC236}">
                <a16:creationId xmlns:a16="http://schemas.microsoft.com/office/drawing/2014/main" id="{3E3370B7-4E46-2734-184E-9823C12D2548}"/>
              </a:ext>
            </a:extLst>
          </p:cNvPr>
          <p:cNvSpPr txBox="1">
            <a:spLocks/>
          </p:cNvSpPr>
          <p:nvPr/>
        </p:nvSpPr>
        <p:spPr>
          <a:xfrm>
            <a:off x="581192" y="6399073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Lions District 2-E2 Pres/VP Training - LCI E-Book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819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5827B-F3BE-FE4B-822E-69D64B3FA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District 2-e2 zones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FC46CECB-623D-6147-A8FB-697DF9976B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114448"/>
              </p:ext>
            </p:extLst>
          </p:nvPr>
        </p:nvGraphicFramePr>
        <p:xfrm>
          <a:off x="571918" y="2023065"/>
          <a:ext cx="11038890" cy="4266126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744963">
                  <a:extLst>
                    <a:ext uri="{9D8B030D-6E8A-4147-A177-3AD203B41FA5}">
                      <a16:colId xmlns:a16="http://schemas.microsoft.com/office/drawing/2014/main" val="3973935178"/>
                    </a:ext>
                  </a:extLst>
                </a:gridCol>
                <a:gridCol w="8293927">
                  <a:extLst>
                    <a:ext uri="{9D8B030D-6E8A-4147-A177-3AD203B41FA5}">
                      <a16:colId xmlns:a16="http://schemas.microsoft.com/office/drawing/2014/main" val="2657799574"/>
                    </a:ext>
                  </a:extLst>
                </a:gridCol>
              </a:tblGrid>
              <a:tr h="36050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ZONES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CLUBS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81088"/>
                  </a:ext>
                </a:extLst>
              </a:tr>
              <a:tr h="360501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1 - Lion Robert Duckworth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</a:rPr>
                        <a:t>Denison, Gainesville, Sherman Evening, Sherman Noon and Whitesboro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345962"/>
                  </a:ext>
                </a:extLst>
              </a:tr>
              <a:tr h="360501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2 – PCC Suzi Schneider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</a:rPr>
                        <a:t>Denton, Denton Hi-Noon, Denton Triangle,  Krum and Sanger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886480"/>
                  </a:ext>
                </a:extLst>
              </a:tr>
              <a:tr h="360501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3 – Lion Rebeka 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</a:rPr>
                        <a:t>McKinney, McKinney Morning Pride, Princeton and The Colony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637634"/>
                  </a:ext>
                </a:extLst>
              </a:tr>
              <a:tr h="360501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4 – Lion Mike Plumlee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</a:rPr>
                        <a:t>Azle, Bridgeport, Decatur, Northwest Tarrant, Saginaw, River Oaks and Springtown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0265"/>
                  </a:ext>
                </a:extLst>
              </a:tr>
              <a:tr h="541876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5 – Lion Susan Curry Langston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</a:rPr>
                        <a:t>Flower Mound Irving Indian Centennial, Flower Mound New Century, Denton Robson Ranch, Highland Village, and Argyle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581139"/>
                  </a:ext>
                </a:extLst>
              </a:tr>
              <a:tr h="541876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6 – Lion Deb Cashen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</a:rPr>
                        <a:t>Colleyville, Grapevine, Keller, Mid Cities Family, Northeast Richland, Northeast Tarrant, Southlake Centennial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404594"/>
                  </a:ext>
                </a:extLst>
              </a:tr>
              <a:tr h="541876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7 – Lion Matt Holmes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</a:rPr>
                        <a:t>Fort Worth Forest Hill, Fort Worth Handley Meadowbrook, Fort Worth Riverside, Fort Worth Founders, Greater Arlington, Mansfield and Pantego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498713"/>
                  </a:ext>
                </a:extLst>
              </a:tr>
              <a:tr h="360501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8 – Lion Sean Bryan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</a:rPr>
                        <a:t>Alvarado, Cleburne, Glen Rose, Godley, Granbury, and Grandview 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446875"/>
                  </a:ext>
                </a:extLst>
              </a:tr>
              <a:tr h="360501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9 – Lion Jim Christen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</a:rPr>
                        <a:t>Aledo, Burleson, Crowley, Everman, Benbrook, Weatherford Evening, Weatherford Noon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321481"/>
                  </a:ext>
                </a:extLst>
              </a:tr>
            </a:tbl>
          </a:graphicData>
        </a:graphic>
      </p:graphicFrame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FA3A8B2-F477-FD3D-5C06-45BE6CA9013D}"/>
              </a:ext>
            </a:extLst>
          </p:cNvPr>
          <p:cNvSpPr txBox="1">
            <a:spLocks/>
          </p:cNvSpPr>
          <p:nvPr/>
        </p:nvSpPr>
        <p:spPr>
          <a:xfrm>
            <a:off x="10558300" y="6403399"/>
            <a:ext cx="1052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3139A2C0-18B9-F08C-82F4-53CB86BEE925}"/>
              </a:ext>
            </a:extLst>
          </p:cNvPr>
          <p:cNvSpPr txBox="1">
            <a:spLocks/>
          </p:cNvSpPr>
          <p:nvPr/>
        </p:nvSpPr>
        <p:spPr>
          <a:xfrm>
            <a:off x="581192" y="6399073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Lions District 2-E2 Pres/VP Training - LCI E-Book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603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40702-9F6C-FDAD-650E-8E4097A3A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Keep your club in good 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DB717-E565-21B2-2C39-10B4070D5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859" y="2504633"/>
            <a:ext cx="11316282" cy="40589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effectLst/>
                <a:latin typeface="+mj-lt"/>
              </a:rPr>
              <a:t>A club in Good </a:t>
            </a:r>
            <a:r>
              <a:rPr lang="en-US" sz="2000" b="1" dirty="0">
                <a:latin typeface="+mj-lt"/>
              </a:rPr>
              <a:t>S</a:t>
            </a:r>
            <a:r>
              <a:rPr lang="en-US" sz="2000" b="1" dirty="0">
                <a:effectLst/>
                <a:latin typeface="+mj-lt"/>
              </a:rPr>
              <a:t>tanding is one: </a:t>
            </a:r>
            <a:endParaRPr lang="en-US" sz="2000" b="1" dirty="0">
              <a:latin typeface="+mj-lt"/>
            </a:endParaRPr>
          </a:p>
          <a:p>
            <a:pPr>
              <a:buClr>
                <a:srgbClr val="C00000"/>
              </a:buClr>
              <a:buFont typeface="+mj-lt"/>
              <a:buAutoNum type="arabicPeriod"/>
            </a:pPr>
            <a:r>
              <a:rPr lang="en-US" sz="2000" dirty="0">
                <a:effectLst/>
                <a:latin typeface="+mj-lt"/>
              </a:rPr>
              <a:t>Which is not in “status quo or financial suspension”; </a:t>
            </a:r>
          </a:p>
          <a:p>
            <a:pPr>
              <a:buClr>
                <a:srgbClr val="C00000"/>
              </a:buClr>
              <a:buFont typeface="+mj-lt"/>
              <a:buAutoNum type="arabicPeriod"/>
            </a:pPr>
            <a:r>
              <a:rPr lang="en-US" sz="2000" dirty="0">
                <a:effectLst/>
                <a:latin typeface="+mj-lt"/>
              </a:rPr>
              <a:t>Which operates in accordance with the provisions of the International Constitution and By-Laws and International Board Policy; </a:t>
            </a:r>
          </a:p>
          <a:p>
            <a:pPr>
              <a:buClr>
                <a:srgbClr val="C00000"/>
              </a:buClr>
              <a:buFont typeface="+mj-lt"/>
              <a:buAutoNum type="arabicPeriod"/>
            </a:pPr>
            <a:r>
              <a:rPr lang="en-US" sz="2000" dirty="0">
                <a:effectLst/>
                <a:latin typeface="+mj-lt"/>
              </a:rPr>
              <a:t>Which has: </a:t>
            </a:r>
          </a:p>
          <a:p>
            <a:pPr marL="800100" lvl="1" indent="-342900">
              <a:lnSpc>
                <a:spcPts val="2000"/>
              </a:lnSpc>
              <a:spcBef>
                <a:spcPts val="0"/>
              </a:spcBef>
              <a:buClr>
                <a:srgbClr val="C00000"/>
              </a:buClr>
              <a:buFont typeface="+mj-lt"/>
              <a:buAutoNum type="alphaLcParenR"/>
            </a:pPr>
            <a:r>
              <a:rPr lang="en-US" sz="1900" dirty="0">
                <a:effectLst/>
                <a:latin typeface="+mj-lt"/>
              </a:rPr>
              <a:t>District (Single, Sub-and Multiple) dues and fees paid in full; and </a:t>
            </a:r>
          </a:p>
          <a:p>
            <a:pPr marL="800100" lvl="1" indent="-342900">
              <a:lnSpc>
                <a:spcPts val="2000"/>
              </a:lnSpc>
              <a:buClr>
                <a:srgbClr val="C00000"/>
              </a:buClr>
              <a:buFont typeface="+mj-lt"/>
              <a:buAutoNum type="alphaLcParenR"/>
            </a:pPr>
            <a:r>
              <a:rPr lang="en-US" sz="1900" dirty="0">
                <a:effectLst/>
                <a:latin typeface="+mj-lt"/>
              </a:rPr>
              <a:t>No unpaid balance of International dues and fees greater than                                                                     U.S.$10, outstanding more than thirty (30) days; and </a:t>
            </a:r>
          </a:p>
          <a:p>
            <a:pPr marL="800100" lvl="1" indent="-342900">
              <a:lnSpc>
                <a:spcPts val="2000"/>
              </a:lnSpc>
              <a:buClr>
                <a:srgbClr val="C00000"/>
              </a:buClr>
              <a:buFont typeface="+mj-lt"/>
              <a:buAutoNum type="alphaLcParenR"/>
            </a:pPr>
            <a:r>
              <a:rPr lang="en-US" sz="1900" dirty="0">
                <a:effectLst/>
                <a:latin typeface="+mj-lt"/>
              </a:rPr>
              <a:t>No unpaid Lions Club International account balance greater than                                                                U.S.$50, outstanding more than ninety (90) days. </a:t>
            </a:r>
          </a:p>
          <a:p>
            <a:pPr marL="0" indent="0" algn="ctr">
              <a:buNone/>
            </a:pPr>
            <a:endParaRPr lang="en-US" sz="2000" b="1" dirty="0">
              <a:solidFill>
                <a:srgbClr val="C0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39B2BD-4340-6FDF-0394-E90F18A6C9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53" r="7633"/>
          <a:stretch/>
        </p:blipFill>
        <p:spPr>
          <a:xfrm>
            <a:off x="10008704" y="4151034"/>
            <a:ext cx="1668763" cy="1801368"/>
          </a:xfrm>
          <a:prstGeom prst="rect">
            <a:avLst/>
          </a:prstGeom>
          <a:ln w="25400">
            <a:solidFill>
              <a:srgbClr val="996633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0F488A-9E8C-B1A7-10A3-A5B93B75D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4954" y="4138842"/>
            <a:ext cx="1824950" cy="1828800"/>
          </a:xfrm>
          <a:prstGeom prst="rect">
            <a:avLst/>
          </a:prstGeom>
          <a:ln w="12700">
            <a:solidFill>
              <a:srgbClr val="996633"/>
            </a:solidFill>
          </a:ln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90970E6-416B-A080-FF2F-8975533E66C4}"/>
              </a:ext>
            </a:extLst>
          </p:cNvPr>
          <p:cNvSpPr txBox="1">
            <a:spLocks/>
          </p:cNvSpPr>
          <p:nvPr/>
        </p:nvSpPr>
        <p:spPr>
          <a:xfrm>
            <a:off x="10558300" y="6403399"/>
            <a:ext cx="1052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2" name="Footer Placeholder 6">
            <a:extLst>
              <a:ext uri="{FF2B5EF4-FFF2-40B4-BE49-F238E27FC236}">
                <a16:creationId xmlns:a16="http://schemas.microsoft.com/office/drawing/2014/main" id="{1976D7BD-2294-48A4-A94E-9E61F1B765BF}"/>
              </a:ext>
            </a:extLst>
          </p:cNvPr>
          <p:cNvSpPr txBox="1">
            <a:spLocks/>
          </p:cNvSpPr>
          <p:nvPr/>
        </p:nvSpPr>
        <p:spPr>
          <a:xfrm>
            <a:off x="581192" y="6399073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Lions District 2-E2 Pres/VP Training - LCI E-Book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F8F5B0-A993-CBC7-C4FE-E0B866E18603}"/>
              </a:ext>
            </a:extLst>
          </p:cNvPr>
          <p:cNvSpPr txBox="1"/>
          <p:nvPr/>
        </p:nvSpPr>
        <p:spPr>
          <a:xfrm>
            <a:off x="437859" y="1882609"/>
            <a:ext cx="113100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00000"/>
                </a:solidFill>
              </a:rPr>
              <a:t>It is important for every club leader to understand the obligations of a club charted with the association.</a:t>
            </a:r>
          </a:p>
        </p:txBody>
      </p:sp>
    </p:spTree>
    <p:extLst>
      <p:ext uri="{BB962C8B-B14F-4D97-AF65-F5344CB8AC3E}">
        <p14:creationId xmlns:p14="http://schemas.microsoft.com/office/powerpoint/2010/main" val="3423790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7A869-606E-4B4A-A047-58A9FBC07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   Your global  action team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3F095E-E0C5-9847-9AF5-FE19CF63CD7F}"/>
              </a:ext>
            </a:extLst>
          </p:cNvPr>
          <p:cNvSpPr txBox="1"/>
          <p:nvPr/>
        </p:nvSpPr>
        <p:spPr>
          <a:xfrm>
            <a:off x="435428" y="2049354"/>
            <a:ext cx="5660571" cy="4375813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Your 2024-25 GAT/Support Team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1900" dirty="0"/>
              <a:t>  DG Deb Lewis</a:t>
            </a:r>
          </a:p>
          <a:p>
            <a:pPr>
              <a:lnSpc>
                <a:spcPct val="110000"/>
              </a:lnSpc>
            </a:pPr>
            <a:r>
              <a:rPr lang="en-US" sz="1900" dirty="0"/>
              <a:t>  1</a:t>
            </a:r>
            <a:r>
              <a:rPr lang="en-US" sz="1900" baseline="30000" dirty="0"/>
              <a:t>st</a:t>
            </a:r>
            <a:r>
              <a:rPr lang="en-US" sz="1900" dirty="0"/>
              <a:t> VDG Michelle Greco</a:t>
            </a:r>
          </a:p>
          <a:p>
            <a:pPr>
              <a:lnSpc>
                <a:spcPct val="110000"/>
              </a:lnSpc>
            </a:pPr>
            <a:r>
              <a:rPr lang="en-US" sz="1900" dirty="0"/>
              <a:t>  2</a:t>
            </a:r>
            <a:r>
              <a:rPr lang="en-US" sz="1900" baseline="30000" dirty="0"/>
              <a:t>nd</a:t>
            </a:r>
            <a:r>
              <a:rPr lang="en-US" sz="1900" dirty="0"/>
              <a:t> VDG Mike Lueckenhoff</a:t>
            </a:r>
          </a:p>
          <a:p>
            <a:pPr>
              <a:lnSpc>
                <a:spcPct val="110000"/>
              </a:lnSpc>
            </a:pPr>
            <a:r>
              <a:rPr lang="en-US" sz="1900" dirty="0"/>
              <a:t>  IPDG Woody Mathews</a:t>
            </a:r>
          </a:p>
          <a:p>
            <a:pPr>
              <a:lnSpc>
                <a:spcPct val="110000"/>
              </a:lnSpc>
            </a:pPr>
            <a:r>
              <a:rPr lang="en-US" sz="1900" dirty="0"/>
              <a:t>  Cabinet Secretary Karri Hayford</a:t>
            </a:r>
          </a:p>
          <a:p>
            <a:pPr>
              <a:lnSpc>
                <a:spcPct val="110000"/>
              </a:lnSpc>
            </a:pPr>
            <a:r>
              <a:rPr lang="en-US" sz="1900" dirty="0"/>
              <a:t>  Cabinet Treasurer Don Noblit</a:t>
            </a:r>
          </a:p>
          <a:p>
            <a:pPr>
              <a:lnSpc>
                <a:spcPct val="110000"/>
              </a:lnSpc>
            </a:pPr>
            <a:r>
              <a:rPr lang="en-US" sz="1900"/>
              <a:t>  GMA </a:t>
            </a:r>
            <a:r>
              <a:rPr lang="en-US" sz="1900" dirty="0"/>
              <a:t>PDG Stan Hall</a:t>
            </a:r>
          </a:p>
          <a:p>
            <a:pPr>
              <a:lnSpc>
                <a:spcPct val="110000"/>
              </a:lnSpc>
            </a:pPr>
            <a:r>
              <a:rPr lang="en-US" sz="1900" dirty="0"/>
              <a:t>  GMT PDG Mary Alice Layland</a:t>
            </a:r>
          </a:p>
          <a:p>
            <a:pPr>
              <a:lnSpc>
                <a:spcPct val="110000"/>
              </a:lnSpc>
            </a:pPr>
            <a:r>
              <a:rPr lang="en-US" sz="1900" dirty="0"/>
              <a:t>  GLT Deb Cashen (also Communications Director)</a:t>
            </a:r>
          </a:p>
          <a:p>
            <a:pPr>
              <a:lnSpc>
                <a:spcPct val="110000"/>
              </a:lnSpc>
            </a:pPr>
            <a:r>
              <a:rPr lang="en-US" sz="1900" dirty="0"/>
              <a:t>  GST Deborah Cottle</a:t>
            </a:r>
          </a:p>
          <a:p>
            <a:pPr>
              <a:lnSpc>
                <a:spcPct val="110000"/>
              </a:lnSpc>
            </a:pPr>
            <a:r>
              <a:rPr lang="en-US" sz="1900" dirty="0"/>
              <a:t>  GET PDG Vince Rosen</a:t>
            </a:r>
          </a:p>
          <a:p>
            <a:pPr>
              <a:lnSpc>
                <a:spcPct val="110000"/>
              </a:lnSpc>
            </a:pPr>
            <a:r>
              <a:rPr lang="en-US" sz="1900" dirty="0"/>
              <a:t>  Zone Chairs (9)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C610588-52A4-8A68-ED5C-319FD7FA0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843" y="718730"/>
            <a:ext cx="1831686" cy="997226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7825D36-7C91-3B16-37BC-D45025D5E444}"/>
              </a:ext>
            </a:extLst>
          </p:cNvPr>
          <p:cNvSpPr txBox="1">
            <a:spLocks/>
          </p:cNvSpPr>
          <p:nvPr/>
        </p:nvSpPr>
        <p:spPr>
          <a:xfrm>
            <a:off x="10558300" y="6403399"/>
            <a:ext cx="1052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1" name="Footer Placeholder 6">
            <a:extLst>
              <a:ext uri="{FF2B5EF4-FFF2-40B4-BE49-F238E27FC236}">
                <a16:creationId xmlns:a16="http://schemas.microsoft.com/office/drawing/2014/main" id="{E3A14DEE-020C-B31E-6F72-A5B74926FD83}"/>
              </a:ext>
            </a:extLst>
          </p:cNvPr>
          <p:cNvSpPr txBox="1">
            <a:spLocks/>
          </p:cNvSpPr>
          <p:nvPr/>
        </p:nvSpPr>
        <p:spPr>
          <a:xfrm>
            <a:off x="581192" y="6399073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Lions District 2-E2 Pres/VP Training - LCI E-Book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42BF49-5460-15AD-7909-B08764E94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7558" y="2049353"/>
            <a:ext cx="4654837" cy="4162293"/>
          </a:xfrm>
        </p:spPr>
        <p:txBody>
          <a:bodyPr anchor="t" anchorCtr="0">
            <a:noAutofit/>
          </a:bodyPr>
          <a:lstStyle/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n-US" sz="2000" b="1" u="heavy" dirty="0"/>
              <a:t>ACRONYMS TO KNOW!</a:t>
            </a:r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n-US" sz="2000" b="1" dirty="0"/>
              <a:t>DG</a:t>
            </a:r>
            <a:r>
              <a:rPr lang="en-US" sz="2000" dirty="0"/>
              <a:t> – District Governor</a:t>
            </a:r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n-US" sz="2000" b="1" dirty="0"/>
              <a:t>1</a:t>
            </a:r>
            <a:r>
              <a:rPr lang="en-US" sz="2200" b="1" baseline="30000" dirty="0"/>
              <a:t>st</a:t>
            </a:r>
            <a:r>
              <a:rPr lang="en-US" sz="2000" b="1" dirty="0"/>
              <a:t> VDG </a:t>
            </a:r>
            <a:r>
              <a:rPr lang="en-US" sz="2000" dirty="0"/>
              <a:t>– First Vice District Governor</a:t>
            </a:r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n-US" sz="2000" b="1" dirty="0"/>
              <a:t>2</a:t>
            </a:r>
            <a:r>
              <a:rPr lang="en-US" sz="2200" b="1" baseline="30000" dirty="0"/>
              <a:t>nd</a:t>
            </a:r>
            <a:r>
              <a:rPr lang="en-US" sz="2000" b="1" dirty="0"/>
              <a:t> VDG </a:t>
            </a:r>
            <a:r>
              <a:rPr lang="en-US" sz="2000" dirty="0"/>
              <a:t>– Second Vice District Governor</a:t>
            </a:r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n-US" sz="2000" b="1" dirty="0"/>
              <a:t>IPDG</a:t>
            </a:r>
            <a:r>
              <a:rPr lang="en-US" sz="2000" dirty="0"/>
              <a:t> – Immediate Past District Governor</a:t>
            </a:r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n-US" sz="2000" b="1" dirty="0"/>
              <a:t>PDG</a:t>
            </a:r>
            <a:r>
              <a:rPr lang="en-US" sz="2000" dirty="0"/>
              <a:t> – Past District Governor</a:t>
            </a:r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n-US" sz="2000" b="1" dirty="0"/>
              <a:t>PID</a:t>
            </a:r>
            <a:r>
              <a:rPr lang="en-US" sz="2000" dirty="0"/>
              <a:t> – Past International Director</a:t>
            </a:r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n-US" sz="2000" b="1" dirty="0"/>
              <a:t>GMA </a:t>
            </a:r>
            <a:r>
              <a:rPr lang="en-US" sz="2000" dirty="0"/>
              <a:t>– Global Membership Approach</a:t>
            </a:r>
            <a:endParaRPr lang="en-US" sz="2000" b="1" dirty="0"/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n-US" sz="2000" b="1" dirty="0"/>
              <a:t>GMT</a:t>
            </a:r>
            <a:r>
              <a:rPr lang="en-US" sz="2000" dirty="0"/>
              <a:t> – Global Management Team</a:t>
            </a:r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n-US" sz="2000" b="1" dirty="0"/>
              <a:t>GLT</a:t>
            </a:r>
            <a:r>
              <a:rPr lang="en-US" sz="2000" dirty="0"/>
              <a:t> – Global Leadership Team</a:t>
            </a:r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n-US" sz="2000" b="1" dirty="0"/>
              <a:t>GST</a:t>
            </a:r>
            <a:r>
              <a:rPr lang="en-US" sz="2000" dirty="0"/>
              <a:t> – Global Service Team</a:t>
            </a:r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n-US" sz="2000" b="1" dirty="0"/>
              <a:t>GET </a:t>
            </a:r>
            <a:r>
              <a:rPr lang="en-US" sz="2000" dirty="0"/>
              <a:t>– Global Extension Team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247112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C1041-A8D0-1741-9BD4-241186CA9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300" b="1" dirty="0"/>
              <a:t>Recognizing and celebrating success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4E990-2B91-8440-9518-351CB9646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398" y="5840423"/>
            <a:ext cx="11029615" cy="7566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900" dirty="0"/>
              <a:t>A comprehensive guide and links to awards: </a:t>
            </a:r>
            <a:r>
              <a:rPr lang="en-US" sz="19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https://www.lionsclubs.org/en/search-results?keys=awards</a:t>
            </a:r>
            <a:r>
              <a:rPr lang="en-US" sz="1900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402DB2-4B1F-444F-9DB7-92F54A93F01D}"/>
              </a:ext>
            </a:extLst>
          </p:cNvPr>
          <p:cNvSpPr txBox="1"/>
          <p:nvPr/>
        </p:nvSpPr>
        <p:spPr>
          <a:xfrm>
            <a:off x="566888" y="2411287"/>
            <a:ext cx="37826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2400" dirty="0"/>
              <a:t>Club Excellence Award</a:t>
            </a:r>
          </a:p>
          <a:p>
            <a:pPr>
              <a:lnSpc>
                <a:spcPts val="2800"/>
              </a:lnSpc>
            </a:pPr>
            <a:r>
              <a:rPr lang="en-US" sz="2400" dirty="0"/>
              <a:t>Office Installation Ceremony</a:t>
            </a:r>
          </a:p>
          <a:p>
            <a:pPr>
              <a:lnSpc>
                <a:spcPts val="2800"/>
              </a:lnSpc>
            </a:pPr>
            <a:r>
              <a:rPr lang="en-US" sz="2400" dirty="0"/>
              <a:t>Chevron Award Program</a:t>
            </a:r>
          </a:p>
          <a:p>
            <a:pPr>
              <a:lnSpc>
                <a:spcPts val="2800"/>
              </a:lnSpc>
            </a:pPr>
            <a:r>
              <a:rPr lang="en-US" sz="2400" dirty="0"/>
              <a:t>Membership Key Awards</a:t>
            </a:r>
          </a:p>
          <a:p>
            <a:pPr>
              <a:lnSpc>
                <a:spcPts val="2800"/>
              </a:lnSpc>
            </a:pPr>
            <a:r>
              <a:rPr lang="en-US" sz="2400" dirty="0"/>
              <a:t>Zone and Region Awards</a:t>
            </a:r>
          </a:p>
          <a:p>
            <a:pPr>
              <a:lnSpc>
                <a:spcPts val="2800"/>
              </a:lnSpc>
            </a:pPr>
            <a:r>
              <a:rPr lang="en-US" sz="2400" dirty="0"/>
              <a:t>Grassroots Lion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119925-3417-C447-89C4-0194266D78C3}"/>
              </a:ext>
            </a:extLst>
          </p:cNvPr>
          <p:cNvSpPr txBox="1"/>
          <p:nvPr/>
        </p:nvSpPr>
        <p:spPr>
          <a:xfrm>
            <a:off x="3545466" y="4880316"/>
            <a:ext cx="5086470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400" b="1" dirty="0">
                <a:solidFill>
                  <a:srgbClr val="7030A0"/>
                </a:solidFill>
              </a:rPr>
              <a:t>Everyone appreciates recognition </a:t>
            </a:r>
          </a:p>
          <a:p>
            <a:pPr algn="ctr">
              <a:lnSpc>
                <a:spcPts val="2800"/>
              </a:lnSpc>
            </a:pPr>
            <a:r>
              <a:rPr lang="en-US" sz="2400" b="1" dirty="0">
                <a:solidFill>
                  <a:srgbClr val="7030A0"/>
                </a:solidFill>
              </a:rPr>
              <a:t>for their contributions!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AEB5536-7647-1A65-2E1E-CE09967BA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6051" y="2356547"/>
            <a:ext cx="3059898" cy="2356251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50B6D5F-5A15-8A40-BA87-D702508ECDE5}"/>
              </a:ext>
            </a:extLst>
          </p:cNvPr>
          <p:cNvSpPr txBox="1">
            <a:spLocks/>
          </p:cNvSpPr>
          <p:nvPr/>
        </p:nvSpPr>
        <p:spPr>
          <a:xfrm>
            <a:off x="10558300" y="6403399"/>
            <a:ext cx="1052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A1E8BB43-D0D7-86A5-0A9B-AAAD5A9371F6}"/>
              </a:ext>
            </a:extLst>
          </p:cNvPr>
          <p:cNvSpPr txBox="1">
            <a:spLocks/>
          </p:cNvSpPr>
          <p:nvPr/>
        </p:nvSpPr>
        <p:spPr>
          <a:xfrm>
            <a:off x="581192" y="6399073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Lions District 2-E2 Pres/VP Training - LCI E-Book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308CAD-320E-48EB-0B33-482DA0F4C8F7}"/>
              </a:ext>
            </a:extLst>
          </p:cNvPr>
          <p:cNvSpPr txBox="1"/>
          <p:nvPr/>
        </p:nvSpPr>
        <p:spPr>
          <a:xfrm>
            <a:off x="7900416" y="2485152"/>
            <a:ext cx="3854582" cy="1887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sz="2400" dirty="0"/>
              <a:t>Humanitarian Award Winners</a:t>
            </a:r>
          </a:p>
          <a:p>
            <a:pPr>
              <a:lnSpc>
                <a:spcPts val="2800"/>
              </a:lnSpc>
            </a:pPr>
            <a:r>
              <a:rPr lang="en-US" sz="2400" dirty="0"/>
              <a:t>Presidential Awards Initiatives</a:t>
            </a:r>
          </a:p>
          <a:p>
            <a:pPr>
              <a:lnSpc>
                <a:spcPts val="2800"/>
              </a:lnSpc>
            </a:pPr>
            <a:r>
              <a:rPr lang="en-US" sz="2400" dirty="0"/>
              <a:t>Young Leaders in Service</a:t>
            </a:r>
          </a:p>
          <a:p>
            <a:pPr>
              <a:lnSpc>
                <a:spcPts val="2800"/>
              </a:lnSpc>
            </a:pPr>
            <a:r>
              <a:rPr lang="en-US" sz="2400" dirty="0"/>
              <a:t>District Team Excellence</a:t>
            </a:r>
          </a:p>
          <a:p>
            <a:pPr>
              <a:lnSpc>
                <a:spcPts val="2800"/>
              </a:lnSpc>
            </a:pPr>
            <a:r>
              <a:rPr lang="en-US" sz="2400" dirty="0"/>
              <a:t>And ----- </a:t>
            </a:r>
            <a:r>
              <a:rPr lang="en-US" sz="2400" b="1" dirty="0"/>
              <a:t>Many, Many More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42724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BDE80979-652B-9418-9689-C9E7B6BC6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82912" y="2378171"/>
            <a:ext cx="2126094" cy="21016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95ADAA6-16DB-507A-88E8-B8A5D7ECD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729" y="2218152"/>
            <a:ext cx="2421695" cy="24216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8265AE-28AE-8C48-FA1B-6CA478E8E328}"/>
              </a:ext>
            </a:extLst>
          </p:cNvPr>
          <p:cNvSpPr txBox="1"/>
          <p:nvPr/>
        </p:nvSpPr>
        <p:spPr>
          <a:xfrm>
            <a:off x="3048000" y="3013499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rgbClr val="111BB4"/>
                </a:solidFill>
                <a:latin typeface="Segoe Script" panose="030B0504020000000003" pitchFamily="66" charset="0"/>
              </a:rPr>
              <a:t>THANK YOU!</a:t>
            </a:r>
            <a:endParaRPr lang="en-US" sz="6000" dirty="0">
              <a:solidFill>
                <a:srgbClr val="111BB4"/>
              </a:solidFill>
              <a:latin typeface="Segoe Script" panose="030B0504020000000003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D4890C-D2A8-BBFD-033B-175781FB1442}"/>
              </a:ext>
            </a:extLst>
          </p:cNvPr>
          <p:cNvSpPr txBox="1"/>
          <p:nvPr/>
        </p:nvSpPr>
        <p:spPr>
          <a:xfrm>
            <a:off x="3140766" y="483567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1" dirty="0">
                <a:solidFill>
                  <a:srgbClr val="111B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clcmlueckenhoff</a:t>
            </a:r>
            <a:r>
              <a:rPr lang="en-US" sz="2400" b="1" i="1" dirty="0">
                <a:solidFill>
                  <a:srgbClr val="111B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2800" b="1" i="1" dirty="0">
                <a:solidFill>
                  <a:srgbClr val="111B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gmail.com</a:t>
            </a:r>
            <a:endParaRPr lang="en-US" sz="2800" i="1" dirty="0">
              <a:solidFill>
                <a:srgbClr val="111BB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67857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{560C4648-7AC8-4A49-82F3-39E6BD5CB14B}tf10001123</Template>
  <TotalTime>2327</TotalTime>
  <Words>1325</Words>
  <Application>Microsoft Office PowerPoint</Application>
  <PresentationFormat>Widescreen</PresentationFormat>
  <Paragraphs>161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Aptos Display</vt:lpstr>
      <vt:lpstr>Arial</vt:lpstr>
      <vt:lpstr>Calibri</vt:lpstr>
      <vt:lpstr>Comic Sans MS</vt:lpstr>
      <vt:lpstr>Gill Sans MT</vt:lpstr>
      <vt:lpstr>Segoe Script</vt:lpstr>
      <vt:lpstr>Symbol</vt:lpstr>
      <vt:lpstr>Wingdings</vt:lpstr>
      <vt:lpstr>Wingdings 2</vt:lpstr>
      <vt:lpstr>Dividend</vt:lpstr>
      <vt:lpstr>LIONS DISTRICT 2-E2 OFFICER TRAINING</vt:lpstr>
      <vt:lpstr>President's responsibilities</vt:lpstr>
      <vt:lpstr>Vice president’s responsibilities</vt:lpstr>
      <vt:lpstr>Club Board of Directors</vt:lpstr>
      <vt:lpstr>LEAD YOUR CLUB FORWARD </vt:lpstr>
      <vt:lpstr>Have fun!</vt:lpstr>
      <vt:lpstr>Service to your community</vt:lpstr>
      <vt:lpstr>First 30 days</vt:lpstr>
      <vt:lpstr>District 2-e2 zones</vt:lpstr>
      <vt:lpstr>Keep your club in good standing</vt:lpstr>
      <vt:lpstr>   Your global  action team</vt:lpstr>
      <vt:lpstr>Recognizing and celebrating success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LIONS DISTRICT 2-E2 OFFICER TRAINING</dc:title>
  <dc:creator>Deborah Cashen</dc:creator>
  <cp:lastModifiedBy>Mike Lueckenhoff</cp:lastModifiedBy>
  <cp:revision>67</cp:revision>
  <cp:lastPrinted>2024-06-13T19:58:31Z</cp:lastPrinted>
  <dcterms:created xsi:type="dcterms:W3CDTF">2021-06-29T16:02:33Z</dcterms:created>
  <dcterms:modified xsi:type="dcterms:W3CDTF">2024-07-15T14:00:44Z</dcterms:modified>
</cp:coreProperties>
</file>